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2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90" r:id="rId20"/>
    <p:sldId id="288" r:id="rId21"/>
    <p:sldId id="272" r:id="rId22"/>
    <p:sldId id="285" r:id="rId23"/>
    <p:sldId id="275" r:id="rId24"/>
    <p:sldId id="280" r:id="rId25"/>
    <p:sldId id="276" r:id="rId26"/>
    <p:sldId id="279" r:id="rId27"/>
    <p:sldId id="281" r:id="rId28"/>
    <p:sldId id="277" r:id="rId29"/>
    <p:sldId id="289" r:id="rId30"/>
    <p:sldId id="283" r:id="rId3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7" d="100"/>
          <a:sy n="67" d="100"/>
        </p:scale>
        <p:origin x="-102" y="-8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ז'/ניסן/תשע"ג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2200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 smtClean="0"/>
              <a:t>The </a:t>
            </a:r>
            <a:r>
              <a:rPr lang="en-US" sz="4000" b="1" dirty="0"/>
              <a:t>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3573016"/>
            <a:ext cx="6400800" cy="3240360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Tel-Aviv University</a:t>
            </a: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deleterious mutations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20" y="533400"/>
            <a:ext cx="8642960" cy="990600"/>
          </a:xfrm>
        </p:spPr>
        <p:txBody>
          <a:bodyPr>
            <a:normAutofit/>
          </a:bodyPr>
          <a:lstStyle/>
          <a:p>
            <a:pPr rtl="0"/>
            <a:r>
              <a:rPr lang="en-US" sz="3200" dirty="0"/>
              <a:t>Model predictions: The unfit should hypermutate</a:t>
            </a:r>
            <a:endParaRPr lang="he-IL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4000" dirty="0" smtClean="0"/>
                  <a:t>Increasing the mutation rate of individuals with below average fitness increases the population mean fitness</a:t>
                </a:r>
                <a:endParaRPr lang="en-US" sz="40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5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Evolution</a:t>
            </a:r>
            <a:r>
              <a:rPr lang="en-US" i="1" dirty="0"/>
              <a:t>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3200" dirty="0" smtClean="0"/>
              <a:t>Stress-induced 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Evolution</a:t>
            </a:r>
            <a:r>
              <a:rPr lang="en-US" i="1" dirty="0"/>
              <a:t>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87824" y="3717032"/>
            <a:ext cx="3960440" cy="115212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131090" y="2592596"/>
            <a:ext cx="305006" cy="126845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Rugged landscape example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563072" cy="487680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Criteria</a:t>
            </a:r>
          </a:p>
          <a:p>
            <a:pPr algn="l" rtl="0"/>
            <a:r>
              <a:rPr lang="en-US" dirty="0" smtClean="0"/>
              <a:t>Two traits must change for adaptation</a:t>
            </a:r>
          </a:p>
          <a:p>
            <a:pPr algn="l" rtl="0"/>
            <a:r>
              <a:rPr lang="en-US" dirty="0" smtClean="0"/>
              <a:t>Changing a single trait leads to decreased fitness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New carbon source</a:t>
            </a:r>
          </a:p>
          <a:p>
            <a:pPr algn="l" rtl="0"/>
            <a:r>
              <a:rPr lang="en-US" dirty="0" smtClean="0"/>
              <a:t>Two new proteins required, but each is costly on its own:</a:t>
            </a:r>
          </a:p>
          <a:p>
            <a:pPr lvl="1" algn="l" rtl="0"/>
            <a:r>
              <a:rPr lang="en-US" sz="2400" dirty="0" smtClean="0"/>
              <a:t>Pump to transport new sugar into cell</a:t>
            </a:r>
          </a:p>
          <a:p>
            <a:pPr lvl="1" algn="l" rtl="0"/>
            <a:r>
              <a:rPr lang="en-US" sz="2400" dirty="0" smtClean="0"/>
              <a:t>Enzyme to metabolize sugar</a:t>
            </a:r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Wings </a:t>
            </a:r>
            <a:r>
              <a:rPr lang="en-US" dirty="0">
                <a:solidFill>
                  <a:srgbClr val="C00000"/>
                </a:solidFill>
              </a:rPr>
              <a:t>and bones</a:t>
            </a:r>
          </a:p>
          <a:p>
            <a:pPr algn="l" rtl="0"/>
            <a:r>
              <a:rPr lang="en-US" dirty="0"/>
              <a:t>Flying with heavy bones is wasteful</a:t>
            </a:r>
          </a:p>
          <a:p>
            <a:pPr algn="l" rtl="0"/>
            <a:r>
              <a:rPr lang="en-US" dirty="0"/>
              <a:t>Walking and climbing with light bones is </a:t>
            </a:r>
            <a:r>
              <a:rPr lang="en-US" dirty="0" smtClean="0"/>
              <a:t>risky</a:t>
            </a:r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Signaling and language</a:t>
            </a:r>
          </a:p>
          <a:p>
            <a:pPr algn="l" rtl="0"/>
            <a:r>
              <a:rPr lang="en-US" dirty="0" smtClean="0"/>
              <a:t>Broadcasting exposes you to predation</a:t>
            </a:r>
          </a:p>
          <a:p>
            <a:pPr algn="l" rtl="0"/>
            <a:r>
              <a:rPr lang="en-US" dirty="0" smtClean="0"/>
              <a:t>Building receivers is costly and noisy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 dirty="0"/>
          </a:p>
        </p:txBody>
      </p:sp>
      <p:grpSp>
        <p:nvGrpSpPr>
          <p:cNvPr id="12" name="Group 11"/>
          <p:cNvGrpSpPr/>
          <p:nvPr/>
        </p:nvGrpSpPr>
        <p:grpSpPr>
          <a:xfrm>
            <a:off x="7020272" y="3545992"/>
            <a:ext cx="2138213" cy="3267384"/>
            <a:chOff x="7020272" y="3690008"/>
            <a:chExt cx="2138213" cy="3267384"/>
          </a:xfrm>
        </p:grpSpPr>
        <p:grpSp>
          <p:nvGrpSpPr>
            <p:cNvPr id="8" name="Group 7"/>
            <p:cNvGrpSpPr/>
            <p:nvPr/>
          </p:nvGrpSpPr>
          <p:grpSpPr>
            <a:xfrm flipH="1">
              <a:off x="7020272" y="3690008"/>
              <a:ext cx="2138213" cy="3267384"/>
              <a:chOff x="6991302" y="3690008"/>
              <a:chExt cx="2138213" cy="3267384"/>
            </a:xfrm>
          </p:grpSpPr>
          <p:pic>
            <p:nvPicPr>
              <p:cNvPr id="1026" name="Picture 2" descr="bat wing bone compar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1302" y="3717392"/>
                <a:ext cx="2138213" cy="32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7956376" y="3690008"/>
                <a:ext cx="1008112" cy="747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7049724" y="6582000"/>
              <a:ext cx="9236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warksbats.co.uk</a:t>
              </a:r>
              <a:endParaRPr lang="he-IL" sz="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64288" y="570826"/>
            <a:ext cx="1842052" cy="2570142"/>
            <a:chOff x="7255383" y="692696"/>
            <a:chExt cx="1842052" cy="2570142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0441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Xiao et al. 2011</a:t>
              </a:r>
              <a:endParaRPr lang="he-IL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0111" y="4774152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98204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688" y="2952328"/>
            <a:ext cx="1476793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4349252" y="4248312"/>
            <a:ext cx="1878932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51720" y="1991162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681439" y="4092141"/>
            <a:ext cx="1170481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79512" y="3789040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 smtClean="0"/>
          </a:p>
          <a:p>
            <a:pPr marL="0" indent="0" algn="ctr" rtl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Department of Molecular Biology and Ecology in </a:t>
            </a:r>
            <a:r>
              <a:rPr lang="en-US" sz="2000" dirty="0" smtClean="0"/>
              <a:t>Plants</a:t>
            </a:r>
          </a:p>
          <a:p>
            <a:pPr marL="0" indent="0" algn="ctr" rtl="0"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 smtClean="0"/>
              <a:t>Tel-Aviv University</a:t>
            </a: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191013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b="1" dirty="0" smtClean="0"/>
              <a:t>Presentation &amp; code available </a:t>
            </a:r>
            <a:r>
              <a:rPr lang="en-US" sz="2000" b="1" dirty="0"/>
              <a:t>online </a:t>
            </a:r>
            <a:r>
              <a:rPr lang="en-US" sz="2000" b="1" dirty="0" smtClean="0"/>
              <a:t>at: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/>
              <a:t>Shifting </a:t>
            </a:r>
            <a:r>
              <a:rPr lang="en-US" dirty="0" smtClean="0"/>
              <a:t>to a higher fitness peak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250179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5055567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508104" y="472514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90,000 generations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56479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b="1" dirty="0" smtClean="0"/>
              <a:t>7</a:t>
            </a:r>
            <a:r>
              <a:rPr lang="en-US" b="1" dirty="0" smtClean="0"/>
              <a:t>,000 generations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2" y="3429000"/>
            <a:ext cx="17919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>
                <a:solidFill>
                  <a:srgbClr val="0070C0"/>
                </a:solidFill>
              </a:rPr>
              <a:t>Wild type (</a:t>
            </a:r>
            <a:r>
              <a:rPr lang="en-US" dirty="0" err="1">
                <a:solidFill>
                  <a:srgbClr val="0070C0"/>
                </a:solidFill>
              </a:rPr>
              <a:t>ab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134076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Wild type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Mutation rate increased in individuals </a:t>
            </a:r>
            <a:r>
              <a:rPr lang="en-US" sz="3200" i="1" dirty="0" smtClean="0"/>
              <a:t>below the peaks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3467535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5856" y="2915652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6" name="Oval 25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292080" y="3269943"/>
            <a:ext cx="958170" cy="34463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4355976" y="3269943"/>
            <a:ext cx="341386" cy="44320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Arrow Connector 42"/>
          <p:cNvCxnSpPr>
            <a:endCxn id="21" idx="2"/>
          </p:cNvCxnSpPr>
          <p:nvPr/>
        </p:nvCxnSpPr>
        <p:spPr>
          <a:xfrm flipH="1" flipV="1">
            <a:off x="5016221" y="3284984"/>
            <a:ext cx="554897" cy="804801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587" t="-891" r="-7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6" descr="data:image/png;base64,iVBORw0KGgoAAAANSUhEUgAAAnYAAAHnCAYAAAA1hhCCAAAABHNCSVQICAgIfAhkiAAAAAlwSFlzAAALEgAACxIB0t1+/AAAIABJREFUeJzs3Xdc1PUfB/DXsQQUBMUJIWriRDFJXCimaY5SHKmJuTUbppZpucCRK7PUhmKu3P2cmTMT90hScC9EXDhARIaMu/v98fUW3MGX4xbH6/l4+LjPd37eisLbz5TI5XI5iIiIiKjYszF3AERERERkGEzsiIiIiKwEEzsiIiIiK8HEjoiIiMhKMLEjIiIishJM7IiIiIisBBM7IiIiIivBxI6IiIjISlhVYpeSkoKmTZvCxcUFly9fNnc4RERERCZlVYmds7Mzdu/ejV69eoEbahAREVFJY1WJnZ2dHTw8PMwdBhEREZFZWFViVxSRkZHmDoEMjF9T68Svq3Xi19U68etqehaZ2C1ZsgQBAQFwdHTE4MGDNa6lpaUhNDQUFSpUgJ+fH3bt2qX1HRKJpFB18i+f9eHX1Drx62qd+HW1Tvy6mp6duQPQxtPTE1OmTMG+ffuQkZGhcW306NGIj4/H8ePHsW/fPnzwwQeIjo5G9erVNe7jGDsiIiIqaSyyxS4kJATdunVD+fLlNc5nZGRg48aNmD17Nnx9ffHZZ5+hefPmWLVqlfKezp07Y//+/Rg+fDhWr15t4siJiIiIzEcit+CmrcmTJ+P+/ftYuXIlAODatWuoW7cukpOT4erqCgD48ssvcffuXWzatEn0eyMjIzWah8PDww0aNxEREZExTZs2TVkODg5GcHAwAAvtilXIPU4uMTERbm5uyqQOAKpXr47z588X6r3qfwCAkNhZcH5LREREpCSRSBAWFqb1mkV2xSrkTrbKly+P5ORkpKSkKM/FxsZyiRMiIiIiWHhil7vFztvbG05OToiJiVGeu3DhAurUqVPkusLCwjh7h4iIiCxWZGSkzpY6BYscYyeVSpGdnY3w8HDcv38fERERsLOzg62tLYYNG4abN28iIiICe/fuxaRJkxATEwMfHx+965NIJOyKJSIiomIhv7zFIlvsZsyYAWdnZ8ydOxdr166Fk5MTZs2aBQBYtGgRvLy80Lx5cyxbtgwbNmwoUlJHREREZC0sssXO1NhiR0RERMVFsWuxMweOsSMiIiJLVmzH2JkaW+yIiIiouGCLHREREVEJwMTuFXbFEhERkSVjV6xI7IolIiKi4oJdsUREREQlABM7IiIiIivBxI6IiIjISjCxe4WTJ4iIiMiScfKESJw8QURERMUFJ08QERERlQBM7IiIiIisBBM7IiIiIivBxO4VTp4gIiIiS8bJEyJx8gQREREVF5w8QURERFQCMLEjIiIishJM7IiIiIisBBM7IiIiIivBxO4VzoolIiIiS8ZZsSJxViwREREVF5wVS0RERFQCMLEjIiIishJM7IiIiIisBBM7IiIiIivBxI6IiIjISjCxIyIiIrISTOxe4Tp2REREZMm4jp1IXMeOiIiIiguuY0dERERUAjCxIyIiIrISTOyIiIiIrAQTOyIiIiIrwcSOiIiIyEowsSMiIiKyEkzsiIiIiKwEEzsiIiIiK8HEjoiIiMhKMLF7hVuKERERkSXjlmIicUsxIiIiKi64pRgRERFRCcDEjoiIiMhKMLEjIiIishJM7IiIiIisBBM7IiIiIivBxI6IiIjISjCxIyIiIrISTOyIiIiIrAQTOyIiIiIrYVWJ3YYNGxAcHIwZM2YgMzPT3OEQERERmZTVJHZPnjzB2rVrcfDgQUgkEuzatcvcIRERERGZlNUkdmfOnEG7du1ga2uLd955B2fOnDF3SEREREQmZTWJ3bVr1/Daa68BALy9vXH16lUzR0RERERkWhaX2C1ZsgQBAQFwdHTE4MGDNa6lpaUhNDQUFSpUgJ+fn0Z3a506dRAfHw8AuHPnDurUqWPSuImIiIjMzeISO09PT0yZMgVDhgzJc2306NGIj4/H8ePHMWLECHzwwQe4ffs2AKBp06Y4dOgQcnJysH//fgQGBpo6dCIiIiKzsjN3ALmFhIQAAM6ePYt79+4pz2dkZGDjxo3Yv38/fH194evri127dmHVqlUIDw+Hh4cH+vXrh/bt2yM4OBidO3cuVL2Jiflfl0gKfoc13mNJsYi9RyYr+ntyXy/oWJ9nxLyTiIhMRC4XfoBIpcKnTKY6p/4pl6vuV/80FhsboFw50bdbXGKnIM/1BxUfH4+MjAz4+fkpz/n5+WmMpevfvz/69++vV30eHvrFSWRKhk4eTZWgWkLcpqL4vq/+M0AiEb4329oKZW0/ByQS1a+CKN6n/oz6s+qfpjhnyroMUb/i62Jjo/r5rfhZnvtTUQZUf+Y2Nprl3J+WdE39U/3vna2tcN7eHihTBihVCnBwAJydATc3wN1d+FT8cnCA5UtPB65dAx48ABISgIcPhc9Hj4DkZODFCyA1FUhLAzIzgexsICtL+MzOBnJyzP070M7HB3jVOymGxSZ2klzf3RITE+Hm5gZXV1fluerVq+P8+fOFfndkZCQiIyOLGiKRyeVOCIz9H0UiIgBwcRHyi/r1AT8/wN8faN5cSADNQi4HLl0C9u8HjhwBzp0D7t4tUd8Uw8LClOXg4GAEBwcDsODELneLXfny5ZGcnIyUlBRlchcbGwsPPZra1P8AACA8PByLFuUXi5h4re8eS4qlMPco/neq73sKSp60PV/YZ0pKHcZ4p751FKUFr7DPa2spUW8Byt0yp2hBEvt3PHeLoK7eIVOcM2Vdhqrf5tXocplM1ZKa36fi/ty9crp66iztmuJT8fdOcVwYL14AFy4IvzZuFM5JJMAbbwDt2gEdOwLBwao/K6N5+RJYvhz49VchsStI2bJApUpCV6arK1C6tPDL0VFornRwED4Vv2xtVb+0NXvm1zxuLC4uWk+rJ3bqLDaxy91i5+3tDScnJ8TExKBVq1YAgAsXLqBFixYGqe+zzwzyGiIiIounSHKzs4WkLStL6J1MSwOePxd6LhW/nj0DHj8GbtwQErv791XviIoSfs2bB7z+OvDpp8CIEYCTkxEC3rABmDABUBt/DwDw9gYCA4G6dYVfPj5A5cpCQmfwQCyfxSV2UqkU2dnZyMnJgVQqRWZmJuzs7ODk5IR+/fph8uTJiIiIwN69e3Hq1CksW7bMIPWGhYXlackjIiKyRopGp1KlhF+FkZQE/PsvEBkJ/PMPcPas0AJ48yYwZgwwfz6waBHQo4eBgn36FBgyBPjzT9W5GjWAYcOAnj2BWrVKzOwzMUPJJPLcfZ5mFhYWhunTp+c5N3XqVKSnp2PEiBHYu3cvqlSpgjlz5qBLly5FrlMikeTp+iUiIqKCJSUBa9YAP/0kJHcKoaHAkiVCb6jeLl8GunQB4uKE40qVgJkzgUGDADuLa5symfzyFotL7MyBiR0REVHR5OQICd6XXwrdt4Aw2eLAAaBKFT1eeOYM0KGD0DcMAL16AcuWmXHGhuXIL2+xuAWKzSUsLIwzZYmIiPRkZyf0mF68KEymAIT5Da1bCxNWC+XKFaBTJ1VSN3MmsHlziU/qIiMjdU6aUGCLHdhiR0REZEhSKfDJJ8DSpcJxvXrAsWMi87IHD4BmzVTZ4K+/AiNHGi3W4ogtdkRERGQytrbAL78IyR0gDJULCRFm3uYrK0uYEKFI6mbNYlJXSEzsiIiIyOAkEmF2bM+ewvHhw8DUqQU8NHUqcOqUUB42DPj6a6PGaI2Y2L3CMXZERESGZWMD/P470KSJcPzdd8Dp0zpuPnNGWBAPABo3FqbUlpBlTMTiGDuROMaOiIjIeC5fFnK1rCzh8+zZXLtUSKXCIsNRUcJuEOfOCQPzSCuOsSMiIiKzqVcPmDhRKJ87B2zbluuGFSuEpA4AvvqKSV0RsMUObLEjIiIytpQUYcOIxEQhb4uJESZZICkJqF1b2GHC21tY6sTZ2dzhWjS22InAMXZERETG4+oqNMYBQtfspk2vLvz6q5DUAcIgPCZ1OnGMnUhssSMiIjK+tDSgZk3g0SNhi9fL57Ng97oP8PAh0LAhcP48J0yIwBY7IiIiMrvSpVUrmNy4ARwfs1lI6gBgzBgmdQbAFjuwxY6IiMhUXr4EXn8duH9fjhiHAPhl/QdUrAjcuQM4Opo7vGKBLXZERERkERwdgcmTgSAcFZI6QNiigkmdQTCxe4WTJ4iIiExjyBBgktP3AIBMSSnIR35k5oiKB06eEIldsURERCZ08ybkvr6QyOVYjqFocHI5mjUzd1DFB7tiiYiIyHIsWgTJq8TkB4zBb7+ZOR4rwhY7sMWOiIjIZJ4/B7y8gNRUnKvQAW882YfSpYXJsS4u5g6ueGCLHREREVmGnTuB1FQAQNZHowEI69tt3mzOoKwHEzsiIiIynS1bhE93dzT5ugOqVBEOV6wwX0jWhIkdERERmcaLF8DevUK5WzfYOdlj4EDh8MQJ4No184VmLZjYvcLlToiIiIxs924gM1Mo9+oFABg0SHV5wwbTh1SccLkTkTh5goiIyATefx/44w/A1RV4/BgoVQoA8MYbwLlzQL16wKVLZo6xGODkCSIiIjKv9HShxQ4AunZVJnUA0KeP8Hn5MnDxohlisyJM7IiIiMj49u0Tpr8CQM+eGpd691aVt241YUxWiIkdERERGZ9iNqyzM/DOOxqXatQAGjUSytu2mTguK8PEjoiIiIwrMxP480+h3LmzkNzl0r278Hn+PBAXZ7rQrA0TOyIiIjKuQ4eAlBShnKsbVkGR2AHA9u0miMlKMbEjIiIi49q3T/i0tQU6ddJ6S6NGgI+PUGZ3rP6Y2L3CdeyIiIiMZP9+4bN5c6BsWa23SCSqVrtjx4CkJBPFVoxwHTuRuI4dERGRkdy7B7z2mlCePh2YMkXnrQcPAu3bC+UNG4C+fU0QXzHEdeyIiIjIPA4cUJU7dMj31latgDJlhPKePUaMyYoxsSMiIiLjUXTDurkBAQH53lqqFNCunVDeuxeQyYwcmxViYkdERETGIZOpWuzatxcmTxSgc2fh8/Fj4L//jBiblWJiR0RERMZx7hyQmCiUC+iGVVCfNKvYgYzEY2JHRERExqHohgWAt98W9chrrwENGghljrMrPCZ2REREZByKxM7XV7VInQiKVrvTp4GnTw0fljVjYkdERESGl5oKHD8ulEV2wyooxtnJ5aq1jUkcJnZERERkeJGRQHa2UC5kYteypWrZE/XVUqhgTOyIiIjI8BTdsHZ2QHBwoR61twfatBHKhw8bNixrx8TuFW4pRkREZECKxK5FC8DFpdCPt2olfMbFAXfvGi6s4oxbionELcWIiIgM6M4d1WSJmTOBSZMK/YozZ4DAQKG8YgUweLDhwivuuKUYERERmU4hthHTpUkToGxZoXzwoAFiKiGY2BEREZFhKbphy5UD3nhDr1fY2gJt2wrlgweFGbJUMCZ2REREZDhSKfD330JZ5DZiuij2jU1IAG7cMEBsJQATOyIiIjKcqCjg2TOhrGc3rIJiAgWgWhKP8sfEjoiIiAxHj23EdPHzU02oPXasSK8qMZjYERERkeEcOSJ8+voC3t5FepWtLdC8uVA+caKIcZUQTOyIiIjIMKRS4NQpoazej1oEisTu6lUgKckgr7RqTOyIiIjIMC5dAl68EMotWhjklYrEDgBOnzbIK60aEzsiIiIyDPX+UgMldk2bqsonTxrklVbNqhK7lJQUNG3aFC4uLrh8+bK5wyEiIipZFImduztQu7ZBXunuDtStK5QVvbykm1Ulds7Ozti9ezd69erFLcKIiIhMTdGk1rw5YGO4FEPRHXv6NCCTGey1VsmqEjs7Ozt4eHiYOwwiIqKS5/Fj4OZNoWygblgFRWKXkgKwQy5/VpXYERERkZmoD4AzUmKXuxrKy2ISuyVLliAgIACOjo4YPHiwxrW0tDSEhoaiQoUK8PPzw65du5TXFi5ciLZt22LevHkaz0gkEpPETURERFBtDWFrC7z5pkFfXbcu4OoqlJnY5c/O3AEoeHp6YsqUKdi3bx8yMjI0ro0ePRrx8fE4fvw49u3bhw8++ADR0dGoXr06xo4di7Fjx+Z5H8fYERERmZBif9hGjYAyZQz6ahsbIDAQOHCAEygKYjEtdiEhIejWrRvKly+vcT4jIwMbN27E7Nmz4evri88++wzNmzfHqlWrtL6nc+fO2L9/P4YPH47Vq1ebIHIiIqISLjkZOH9eKL/1llGqUHTHXrmi2oqW8rKYFjuF3C1t8fHxyMjIgJ+fn/Kcn58frl69qvX53bt3GzU+IiIiyuXECUDx89vIiR0gzI595x2jVFPsWVxil3tsXGJiItzc3OCq6FwHUL16dZxX/M9AD5GRkYiMjNT7eSIiIlJz9KjwKZEYfOKEQmCgqnzyJBO7sLAwZTk4OBjBwcEALDCxy91iV758eSQnJyMlJUWZ3MXGxhZpWRP1PwAACA8P1/tdREREJd6RI8Knvz9QtqxRqnB3B+rUEfaM5QQKzcROncWMsVPI3WLn7e0NJycnxMTEKM9duHABderUMXVoRERElFtGBvDvv0I5KMioVXGh4oJZTGInlUrx8uVL5OTkQCqVIjMzE1KpFE5OTujXrx8mT56MGzduYPHixTh16hQGDRpk0PrDwsLYPUtERFRYZ84A2dlC2USJXUqK0HJX0kRGRupsqVOQyC1kXZCwsDBMnz49z7mpU6ciPT0dI0aMwN69e1GlShXMmTMHXbp0MVjdEomEy6MQERHpY8YMYOpUoZyQAFSqZLSqoqOF3l4AWLUKGDjQaFVZtPzyFotJ7MyJiR0REZGeOnQQFpjz9QWuXTNqVdnZwhC+jAxg2DAgIsKo1Vms/PIWi+mKNTd2xRIRERVSTo6w1Alg9G5YALC3B1q3FsoHDxq9OotTrLpizYktdkRERHr491+gaVOhvHo18OGHRq/y22+BSZOE8uPHQIUKRq/S4rDFjoiIiAxPsX4dYJIWO0BzG1rFZFxSYWJHRERE+lEkdp6egI+PSaoMCFCVmdjlxcTuFY6xIyIiKgS5XJXYtW4t7DphAu7uQK1aQrmkJXYcYycSx9gREREV0uXLQP36Qvnnn4FRo0xWdf/+wPr1wvi6R49MllNaDI6xIyIiIsMyw/g6BcU4uydPgPh4k1Zt8ZjYERERUeEpErty5YB69UxatWIiLlDyumMLwsTuFY6xIyIiKoQjR4TPVq0AG9OmE/7+gK2tUD5zxqRVmxXH2InEMXZERESFcPOmagbD/PnAl1+aPIQ33gDOnQNatgSOHTN59WbFMXZERERkOIcOqcodOpglBMWwvjNngPR0s4RgkZjYERERUeGcPCl8uroCDRqYJYTgYOEzOxs4dcosIVgkJnZERERUOIpMKjDQ5OPrFBR7xgIlrys2P0zsXuHkCSIiIhGSk4ErV4Ry8+ZmC6N8edUwv9OnzRaGSXHyhEicPEFERCTSvn3AO+8I5d27gU6dzBZKaCiwbh3g4SEsVGymxkOT4+QJIiIiMgz1AW2BgeaLA8JKKwDw9CkQHW3WUCwGEzsiIiIST5HY1a4tLE5sRoqGQwDYudN8cVgSJnZEREQkjkymSuyaNTNvLAB8fABPT6E8c6ZZQ7EYTOyIiIhInOvXhckTgFknTqhT5Jc5OUBionljsQRM7F7hrFgiIqICKLYRAyyixQ4ARoxQldXDs0acFSsSZ8USERGJ0LcvsGmTMA01IUG1YasZpacLS5+8fAl89BHwyy/mjsj4OCuWiIiIiu7ff4XPFi0sIqkDAGdnYd9YAIiJMW8sloCJHRERERUsMRGIjRXKb75p3lhy8fMTPi9eBEp6B5zoxC41NdWYcRAREZElO3tWVbawxK5RI+EzJQW4fNm8sZib6MSuUqVK6N+/P/bu3QuZTGbMmIiIiMjSKLphASAgwHxxaNGihar833/mi8MSiE7sAgMDsWnTJnTu3Bmenp4YN24czp07Z8zYiIiIyFKcOSN81qghzFawIHXrAg4OQlm9YbEkEp3Y/fPPP4iLi8PcuXNRsWJF/PDDD2jSpAn8/Pwwb9483L9/35hxEhERkbnI5aoWu6ZNzRuLFg4OqkbEvXtL9ji7Qk2e8PLywvjx4xEdHY2YmBh89dVXSEtLw8SJE1GtWjW0b98eq1evRnp6urHiNRquY0dERKTD/fvC8iaAxY2vUwgJET6vXxcmUVgjk61jt3XrVnzxxRe4c+cOAKBMmTLo06cPJk2aBB8fn6K+3ui4jh0REVE+tm9XZU5HjgBBQeaNR4vLl4H69YXyihXA4MHmjceYjLKO3ZUrVzBlyhTUqVMHvXr1wp07dxAQEIA5c+agY8eOWLVqFZo0acJWMCIiouLu0iVVWTEF1cL4+gKOjkK5JE+gsCvMzfHx8di4cSPWr1+PmFerAHp6emLChAkYOHAg6tSpo7w3JiYGb775JiZOnIhTig2DiYiIqPi5fl34rFwZcHU1byw62NkBjRsDJ08CUVHmjsZ8RCd2QUFBOHHiBORyOZydnREaGooPP/wQ7dq1g0QiyXN/w4YNUbduXVy7ds2gARMREZGJXbkifNaubd44ClC3rpDYnTxp7kjMR3Rid/z4cQQHB2PgwIHo1asXSpcuXeAz/fv3h6enZ5ECJCIiIjPKzASio4Vy48bmjaUANWqoyrduATVrmi8WcxGd2MXFxcHb21vrtZycHNjZ5X3V+PHj9Y+MiIiIzC86GsjKEsoWuNSJupYtVeV//imZiZ3oyRPe3t5ITU3FpEmTsHLlSo1rtWrVwsKFC5GZmWnwAImIiMiM/v5bVVbPnCxQ69aqtZMPHjRvLOYiOrGLjY1FrVq1MHv2bNy9e1d5PiMjA87Ozvjiiy9Qo0YNxMfHGyVQIiIiMoMjR4TPatUAHT13lsLGBmjbVihv2gSUxB1QRSd2mzZtQmJiIrZs2YKpU6cqzzs5OeHixYvYunUrEhIS8PXXXxslUCIiIjKD2Fjhs0kT88YhUvv2qvKxY+aLw1xEJ3bbtm1Dhw4dEKJYoFCNRCJB9+7d0bp1axxRZPZERERkNnK5HJ/s/gS9/+gNqUyq876YRzGIiIqAJFwCSbgElb+rjB6bemDusbm4+ugSEBcHAHhYqTQk4RL8eOpHE/0O9PP226pySUzsRO88UbVqVQQGBmLbtm067+nTpw8OHDiApKQkgwVoCtx5goiIrM3nez/HotOLlMcnh55EM69mAIAXmS8QsikEB2/nPxCtViJwfbFQ/qgrsDRA8/qcdnMwodUEg8ZtCFWqCDugdekC7Npl7mgML7+8RfSs2ODgYPzxxx+4efMmXn/99TzX7969i23btqFFixb6R2pGYWFhCA4ORnBwsLlDISIi0ptMLoPtdNs855v/1rzQ72qlNmz+XOW81ycenIj5J+bj8fjHsJHovZmVwb39NvD778J6dnI5oGW53WIpMjKywB29RH8VQkJCIJVKERoaikOHDiEtLQ0AkJ6ejiNHjqB///7IycnBRx99VKSgzUWR2BERkWW68OiCsrtQ/VfPzT3NHZpFGbN3jMHe1fa28JnsCJytqv2exIxE2E63hSRcgm1XdPfqmVLzVzlsUpJq0wxrEBwcjLCwsHzvEZ3Y9e7dGxEREYiKikK7du3g6uqK0qVLw8XFBcHBwTh+/DjGjBmDvn37FjVuIiIiDYfjDqPhrw21Xtt6ZSumHJpi4ogsV8R/ERrHj758JOq5AwMOQD5NDvk0OWRTZcieko3A+8K1468BMhsgdnSssjtXmx6be1jEGDz1zsMTJ8wXhzmIHmOncOrUKezduxfR0dG4fv06KlWqBF9fX4wYMQJvvPGGseI0Ko6xIyKyPAmpCVh5biW++ecbUfcnfZUEdyd3I0dluTZd3IS+W1SNK8E+wTg08BAAQCqTYsLfE7Dg5AIAwOZem9GrXi+tW4IqZWUBTk7CmiHffAPMmqVxWVeXr0L2lGzY2RRqS3qDkUoBNzcgNRUYNgyIiCj4meIkv7yl0ImdNWJiR0RkWSLjItF2ddt873F3dMezl8+Ux29VfwsHPyyZq9KWmlkKWdIsjXNb3t+CHnV76P/SixcBPz+h/NtvwJAhWm9LykjCpceX0HpV6zzX5NPM97O1fXthkeL69YXfijXJL2/Re6RjamoqUlJStP4iIiIqCl1J3eruqyGfJkfOlBwkTUjCk/FPlNf+uf0Pvtz/pdX/R/1J2hMM/3M4JOESVP+xOiThkjxJHQB09e1atIrOnlWV/f113lbOqRyCqgVp7fL99/6/RYuhCBTdsZcuAcnJZgvD5AqV2M2ZMwc+Pj6ws7ND2bJl4e7urvHLzc0N7u4ltxmciIiKTluSovB+/fcBALY2Qhegh7MHPm36qfL6gpMLYDPdBpJwCSrMrwBJuARnH5zV+i5Lly3NxrqYdYh/rpqampieiIrfVcTy/5YDAOKS4/I8V8q2FFK/ToWDrUPRAoiKEj4dHYGG2sc3qqtYuiLk0+RwcXBRnvtg6wdFi6EI1MfZnTpltjBMTnTn908//YRvvvkGdnZ28PHxQdWqVWFjkzcvzLe/noiIqAADtg1QlnvX6421PdbCVmKrTOZym//2fCw5syTP+afpTwEAb0a8Cfk0OV5kvkAZhzLF4ueUVCaFw0xVYray20p4OHvg3Q3v5v/cVKnhlh05eVL49PcH7MSPlUuakAT7GfYAgJtJNyGTy8yyFEpgoKp84gTwzjsmD8EsRH+lVq9ejQoVKuDgwYNo0KCBMWMiIqISauD2gdh8abPyeNZbswpseXK0c8T9cffh+b2nznsk4apkzpyD+sX6ePfHGseDdwwu8JmUiSmGS6CkUtXANPUMSQQ7Gzs092qOk/eExDB0ayjW91xvmLgKwd0dqFcPuHxZlaOWBKL/Bly/fh3du3dnUkdERAaXI8vB2QdnsSZ6jcb5WuVriXq+qktVyKfJMbbZ2ALvtZ9hr7EO3vH443rFrE22NBtTD01FzKMYAMCd5DtwnuWMVita5blXKpNiWuQ0nLiruR7HneQ7WBa1LN8PABHVAAAgAElEQVR6RgeOhmyqDMu6LsPngZ/j5aSXcCnlku8zhXLzJpCZKZTr1y/045t6bVKWY5/FGiqqQlN0x546JeSqJYHoWbGtWrWCvb09Dh06ZOyYTI6zYomIzEcul8Nmet52hoQvElCpTCW93rnp4iZ88883opOKrMlZsLe116sudeotg4Vx8MODuPLkCnrW64kqC6rke+/hQYfRulreGagGNWECMG+eUD55Emime+06Xfx+8cPFx0KrX1G+lkWxYgUwdKhQPn8eaNTI5CEYhUFmxQ4YMACHDx/GhQsXDBaYoZ08eRItWrRA27ZtMW7cOHOHQ0REBbjw6ILWpC7u87giJQJ9GvTBrdG3cPOzm6Lud5jpoHWcXkG2XdkGSbgE84/P1zupA4B2a9rh0z2f5knqUr9O1Tie236u8ZM6QJXUAYCePXVz289Vlisv0LIfmQk0V9tF7ZdfzBKCyYlusTt8+DBmzJiBEydOoHfv3qhZsybc3Ny03jt69GiDBinWw4cPUa5cOZQqVQqjR49Gnz590LJlywKfY4sdEZFxZWRnIP55PHJkORi6cyhWdV+FK0+uoMdm7eusGXL9M5lchnUx61DDvQYWnlqILVe26Lz39ue34ePmI+q9LzJfwHWOq4GizGt199X4sNGHOHP/DAKXB+LPfn8WfQkTsdQnmOj58zE9Ox2lvy2tPO5Wuxu2991e1MgKRSrVnPdhLT/qDbJAsbYZsLoqk1pAR3ZYWBj8/f3RvXv3Au9lYkdEZDwF7VCg7sSQE2j+WuE3q9eX2xw3PM98rvVa5uTMPBM35HK58PuxsUXf//XFpkubtD57a/Qt1FxUU3l8YsgJtFjRQuu9usimyswzg1cmA2xffb3eeQfYs0fvVznOdESmNFN5/PCLh9h9Yze61e6G8s7lixqpKAbIUS1OfnmL6GlBK1asEF2ZucXGxmLPnj2YPHmyuUMhIirxFBMJCnL548uoW6GukaPR9GzCM4z6axSWRi3Nc81plhOkU1UNFTK5DG1WtcGx+GM633d08FG08hYmSjz+8jHOJZxDm2ptUMquFI4OPoqjd45idOBolHYoDblcjs/2fIaf/v1J4x3jmo/Dgg4LDPQ71EN0tKosonEkP88nPofjLEflsaKrObJhJNaErNH1mEFNngzMnCmUnzwBKlQwSbVmYzFbii1ZsgSrVq3CxYsX0a9fP6xcuVJ5LS0tDSNHjsS+fftQuXJlzJ49G127Cs3RCxcuxM6dO9GpUyd89dVXSElJQdeuXfHbb7+hVi1xs6nYYkdEVDiXn1xGRnYGmlRtAgBIy0rD88znSMlMQfs17dGjbg/MfGsmcmQ5KD8v/5aZVd1WoVe9XijtUDrf+4xp0j+T8O3Rb/Oct7Oxw8MvHsLD2QPRCdHwX6p9B4a4z+NQza1aoevNyM5AvZ/roZV3K6zuvhoyucz8S7HMmydMngCA2FigevUivW5a5DRMPzw9z3lTbTe2dy/QqZNQPnQICA42SbVGZfC9YmNjY3Ht2jXExcVh1KhRuH//PqpWrVqk1rpt27bBxsYG+/btQ0ZGhkZiN3ToUNy4cQPLly/Hvn37MGnSJERHR6N6rr9sOTk56N69O8aPH482bdqIrpuJHRFRwf65/Q/arWlX5Pes77EeKZkp+Oivj1DTvSZujhY3wcHYbiXdwshdI3HwtuZ+s51e74Td/XfrnBwR8W4Ehr0xzBQhmka/fsDGjYCXF3D3bpFfl5CaoHWmb/KEZJR1LFvk9xckNhao+apXPCICGGYFXyqDJXY3btzA2LFjsXv3buWLpVIppk+fjl27dmH58uVoKGLbkfxMmTIF9+7dUyZ2GRkZ8PDwwP79+5UTITp27IhmzZohPDxc49nff/8d48aNU661N2rUKLz//vsF1snEjogofymZKSg7p2g/hB1sHZA5ObPgG80sLjkO1X8U10plSYmpwQQECNuJdegA7NtnkFd229gNO6/t1DjnWsoVzydqH99oSDk5gP2rlWwGDQLU2o2KLYOMsXv69CnatGmDR48eoUWLFrC1tcXRo0cBAF5eXvjvv//w5ptvIioqqkiLGOcOND4+HhkZGfDz81Oe8/Pzw9WrV/M8O2DAAAwYMCDPeSIiKprXFr5WpOdL2ZZCwpcJBorGuKqVrYa6HnVx5ekVnffIp8khl8stYly5wT14IHx6eRnslTv67gAAXE+8jtpLagMQ/rPw/OVzo7faqc+KXbXKOhK7/IhO7CZOnIjExERERkYiKCgIYWFhysRuyJAhqFOnDtq1a4dt27YVKbHL/Y8kMTERbm5ucHVVTSmvXr06zp8/r3cdkZGRiIyM1Pt5IqKS4mXOS6RlpSElM6VQzw1/Yzgi/ouAg60Drn16TfQSIpZAIpHg8ieXdS6cnP5NuvI+qyOVAo8eCeUq+S+UrA/f8r6QQAI5hEacgdsHmnwJlAcPgKpVTVqlUYSFhSnLwcHBCH41eFB0Ynfs2DG89957CAoK0nq9RYsWCA4Oxp9//okpU6boHWjuFrvy5csjOTkZKSkpyuQuNjYWHh4eeteh/gcAIE+XLhERCVteNVveDNGPVLMkW1drjbnt58LLVWjNqVymss7B/svezX9bLEsnkUiwL3QfOq7tqDyXMjEFTvZOZozKyB48EJY7AYyW/dwfdx9VvxfevePaDvz878/4+M2PC3iqaFauBAa/2m737FngvfeMWp1JqCd26kTvPJGQkIDy5fOf2VSpUiXcvFm0sQa5/wfk7e0NJycnxMSopstfuHABderUKVI9RESUvy/2f6GR1AHAwo4L0cyrGbxcveDl6mX+GZxG1qFmBzwY9wA7+u5A1uQsw+7HaokuXVKVjfRztopLFY3dMz7Z/YlR6lHXs6eq3K2b0aszK9GJXYMGDfDHH38gM1P7wNeUlBT873//Q7169fQKRCqV4uXLl8jJyYFUKkVmZiakUimcnJzQr18/TJ48GTdu3MDixYtx6tQpDBo0SK96dAkLC2P3LBHRK7eSbuHH0z/mOd+4cmMzRGNeVVyq4L3a7xlkL1mLd/GiqlyEYVUFGddMc9vPPTf0XwRZDJdc+XhOjlGrM5rIyEidLXUKohO7vn374tmzZ/jkk09w48YNjWvnz5/Hp59+ivT0dPTq1UuvYGfMmAFnZ2fMnTsXa9euhZOTE2bNmgUAWLRoEby8vNC8eXMsW7YMGzZsgI+Pj1716BIWFqbRPUtEVBLJ5XKUn1cery9+Pc+1IY2HWOe4MlJRtNh5eAAVKxqtmm51umFOuznK487rOxutLoWmTVXluDijV2cUwcHBBSZ2opc7kcvleO+99/DXX39BIpHAzc0Nz549g6+vL65fv66s8ODBg8XuHz6XOyGi4iolMwXTIqfhPd/30LZ62yK/b9aRWZh8SHPXnt0f7MbD1IcIbRiaZ4stsjKensI4u+BgYTVfI8o9OeXiqIuoX7G+0eo7ehRo/aoHeONGoE8fo1VldPnlLaJb7CQSCXbu3ImVK1fCz88PGRkZAISJDLVr18aiRYtw4MCBYpfUKbArloiKo5BNIfjh1A94a81b+GzPZzrvO59wHqP3jM53O6yzD87mSeoAoFOtThjSeAiTOmt365ZqqZOyxl84WCKRoGdd1eC3VdGrjFpfXbXd6k6cMGpVRiOmK1bvLcXkcjmePHmC8uXLw9ZW3ObOlootdkRUHGlbjqNfg374vuP3OPfwHNrXaA97W3utW2ENbTwUDSs1xOjA0bj69Crq/pR3j1YvVy/cGXMHNhLRbQBUnIWFAYpVImbOBCZNMnqVqVmpcJktDIAb7D8YK7qJ25deX4q2p44dha3GiiuDbylmbZjYEVFxkyPLwbsb3sXem/n/dDr44UG9tgHb038P3nn9HX3Do+JozBjgx1cTZrKzNVf2NSK3OW54ninsQGHs/WPffhv4+2+gWrXiO84OMNDOEyEhIaK7Wbdu3Sr2tUREJFJmTiYCIgJw8fHFgm9+Rd+9XTvW7FjwTWRdbt0SPqtXN1lSB0CZ1Elg/KFctWoJiV18PJCRAThZ4ZKEor9yO3bsKPCe0qVLw86EfxkMSTErljNjiciccmQ5OteGc5zlqPO5Oe3mYOLBiUWuf1zzcZjRdkaxHS9NRXDhgvBZs6ZJq53cejJmHpkJOeRIzUpFGYcyRqurdWvgl18AuRy4dg3w9y/4GUsiZucs0V2xcTraLBMSEnD79m3MmjULVapUwV9//QUHh+I1wJZdsUQlw6XHl9B4aWO8Xu51zGk/BzK5DCGbQgAAq7qtwkD/gVqfy5ZmY/6J+bjy9AoGNByADjU7GCSeW0m3ULF0RTjbO+Pt39/GoThhFqK7ozsi3o3A5subMafdHKRlpyEyLlLn5IgNPTegb4O++GjXR1gatVRnfTlTcpCSmYLDdw6jnFM5tFnVRuP69U+vo1b5Wgb5vVExk5MD2L9ap690aSA11WRVLzixAF8e+FJ5bMzu2NOngWbNhPKWLUCPHkaryqhMMsYuJSUF9evXR9++fTF//nxDvNJkmNgRWb/DcYcRvDo433ueTXgGN0c3yOVynH1wFqfuncKSf5fgeuL1PPf2bdAXqVmpWNdjHVxLueJ64nUcuXMEoQ1D4WinvWVt1flVuJF0A6ObjkbQyiDcSLqh9b7C+G/Ef2hcRbVosFwux+3k21gXsw5TI6cqz+/qtwtdfLtoPBuwLABRD6MAALKpMrbSlWSdOwN7Xi0S3LSpkAGZyN3nd+H9g7fyOHtKttF2NHnwQFjRBSje4+xMNnli+PDhOHXqFC4omnOLCSZ2RNar1YpWOH73uOj7P3nzE/z070+i7w9tGIp57eeh4a8N8TT9KQDtP5jOJ5xH46WG2bXh2OBjaOrZVNROCOcensOzl8/Q1qet1sRNLpczoSPVdFFAWKRYz12k9K4+XPPvYM6UHNjaGH7FDalUc/hgcf3Rb5B17MRISEjAw4cPDflKk+E6dkTWZ8+NPYVK6gAUKqkDgLUxa1H1+6rKpA4A7GfYY9I/kyCVSQEAUQ+iDJbU1XSviZbeLUVvb9W4SmO8Vf0tnckbkzrKw8RJHSC0PKuzm2GcFrvcq7OlpRmlGqMx6Dp2KSkpWs9nZWXhxYsXWLt2LWbMmIG2bdti3759hQ7WnNhiR2Sd/H/1z7OJPQC8Vf0tHLlzBDmyHLxZ9U38++BfUe+zkdhAJpeJrv/rVl9jYquJKDtH3GKvM9rOwIusF5h3fJ7Oe9hlSgZ39y7greoKNVczVu5Wu/Rv0uFkb/hpqwEBQJQwAgE7dgDvvWfwKozOIMuduLm56fxmoni5g4MDZsyYoUeIRESGlZmTqTWpa+rZFAc/PKhxLluaDYeZ+U/66tugLzb03IDE9ER8uP1D7L6xu8AY/rz+J971fVfrtS9bfInridex89pOAMCW97egR11hJPfbNd7G9cTrWBq1FDGPYgAAO/vuRLsa7ZjUkeFt3Kgqm3H9jyODjqD1qtbK40WnF2FCqwkGr2fOHGE9OwAYO7Z4Jnb5Ed1ip2sZEIlEAhcXF9SsWRODBw9Gw4YNDRmfSbDFjshy5chycDz+ONyd3NGwkur7S5Y0C/dS7qGGew2tz6n/79/Oxg63Rt+Cp4unznE7MrkMttOFa2UcyuDxl48LbC3I3cKgTUDVAJx9cFZ53LlWZ8x6axb8K/sjIzsDu67vQvsa7eHu5J7n2cycTFx6cgmNKjUyyngjIgDADz8IGQ4gtN55eZktlO1Xtytnqo8KGIWfu/xs8DrUJwDXrg1cvWrwKoyOO08UgIkdkWXStmWWnY0dXnz9Ap3XdcahuENY12MdPvD7QOOe3MsnaJsRqsvtZ7fh7uQON0e3Au+9l3IPry18DbYSW6R8nQJHO0d4zPPAs5fPtN4fUDUAJ4eeNNqMPyK9jBgBREQALi7A8+eaEynMoN5P9XDl6RUAxlv6pGFD1bJ9WVmqRK+4YGJXAIlEgmnTpnGBYiILsv3qdtjb2KPrhq4F3pv7m3/uljRjb1OU276b+/DOurzbcZk6DiJRFIlc2bJAcrJ5YwHQ4fcOOBB7ALYSW7z4+oVRxtl17y6MrwOK17InigWKw8PDi57YDR48WO+xHStWGHdT36Jiix2RZRm5aySWRS0TfX94cDh+/vdnTG87HX0b9NWYrGDMNbHykzu5LFuqLJInmv+HJpGG7GxAfVMBC/hZuC5mHUK3hQLIf+Hwopg7F5iotlGLTGb2hspCMUiLnY2N/iujyGTiZ5GZAxM7IsvxLOMZys0rZ7D3mauV7Gn6U1SYXwEA0MyrGdb3WI/q7tXNEguRTrGxqi3E+vUD1q83bzxQDXFQMMa/YbkcUE9rHj4EKlc2eDVGY5BZsWlpaejWrRtu3LiByZMno23btqhcuTKioqKwd+9ebNmyBcnJydiyZQvKlhU3tZ+IKLc/r/+Z51yQdxAOfngQmdJMuMx2Ef2u9T3M90PKw9mDXa9k+WJjVeWhQ80XhxovV83JG8ZYRFsiAZYvB4YNE44fPSpeiV1+RCd248ePx4ULFxAVFYWqVasqzwcFBSEoKAjDhg2Dr68vfvvtN4vveiUiy3Tu4TkM3J6326VehXqwt7WHva09qrpUxYMXD0S9jy1kRAW4fVtVrm45/1461+qsXFLoYepDVHWpWsAThff666rywoXAqlUGr8IsRPev7tmzByEhIRpJnbrq1aujd+/exW5xYiKyHG8se0Pr+flvq/afvjX6Ft6s+iZCG4ZicafF+b+vivb3EdEr586pyq+9pvs+E/s44GNl+epT46xH4u+vKmdnG6UKsxCd2NnY2ODEiRM6r0ulUpw5cwZOZlzcsCi4pRiRcUUnRCMlU/sONorr2vSs2xMupVTdr452jjgz/Ax+D/kdg/wHKc/XcK+B25/f1njWwTb/RYeJSrxTp4RPLy+LWvOjZrmayvL0w9ONUof6qLFjx4xShcGJ2VJMdGLXpUsXxMTEYN26dXmuZWVl4fvvv0dsbCzat29f6EAtQVhYGJc6ITKScfvGwX+pP8rOKavRjbrgxAKEbg1FljQL/kv9NZ4Z0HAAEr5IwObem3W+t4xDGcinyXH789s4N/IcfNx80LqasHL9b+/9ZpzfDJE1efFC+Lx3z7xx5OLj5qMsH75z2Gj11Hi1vnl8vNGqMKjg4GDD7RV7/fp1dOjQAfHx8XjrrbfQpEkTlC1bFsePH8eRI0eQlpaGmjVr4uzZs8Vu8gRnxZK5vMh8gYO3D6JDzQ5wtncW9Ux6djqG/zkcNd1rIjw4vFhsMZV76Y8RTUZoLGdSyrYUMqWZGvdc+/QafMv7miQ+ohLLxwe4cwcIDQV+/93c0WhQ/75xZ8wdeJf1zudu/djaCkudAMA33wCzZhm8CqPIL28R3WLn6+uLM2fOoF27doiMjMT8+fMxefJk7NmzB+np6Rg6dCiOHTtW7JI6InP66K+PELIpBIN3DBZ1f2RcJHwX+2L9hfWYcWQGum3shkepj4wcZeFsvbIVh+Py/x927jXqcid1m3ttZlJHZApPnwqfHh7mjUOLPvX7KMs3k24apQ71CRPffmuUKkxOr50nMjIycOHCBdy5cwfe3t6oVasWypUz3LpTpsYWOzIX9f+RyqbKlK1vObIcdFrXCX/H/q28vr3PdnTf1D3POzycPfBk/BOjLAkg1ud7P8fy/5ajR90eWBuzFgBw+ePLqFuhLn489SPG7BtTqPdxmRAiE8jIAJxf9RTMmiU0WVmQa0+voc5PdQAIs2T/+uAvg9eRez274pIKGKTFTp2TkxOaNm2Krl27IjAwsFgndURiPU57jAHbBiAiKsIg70t+qbkLgc10G+X0/mVRyzSSOgBakzpAWAhXEi6BzXQbXH5yWePab//9Brvpdnj+8rlBYtbmfsp9LDq9COnZ6cqkDgDq/VwPGy9uLHRSR0Qm8uSJqlyhgvni0EF9uaL9t/YbpQ6JBHB7tS10o0ZGqcLkCp3Y/e9//0NQUBAqVaqEMmXKAACWLl2KRYsWGTw4IktS76d6WBuzFiN2jcCJu7pniIvR4rcWcJ/rnud8l/Vd8OG2D/HJ7k/0em/9n+vjWPwx/Hr2V0jCJRj25zBI5VKtdYmRO/nURn2F+Nz6bemncbym+xplWYK8rYs96/Zkax2RqaivYVexovni0EF9VnuOLMdo9YSECJ+3b+d/X3FRqA0Ue/fujS1btgAAXFxUyw/cvHkTCxYswIYNG7Bnzx64KdJfIivx8MVDJGYkKo9brmipVwJyLP4Yum3shqSMJJ33/B5TtAHMQSuD8pyTQw6pTIr7L+6LHoCs6Ca2s7FD9pRsZEuz0WNzD7iWcsXvIb/DRmKD6IRoyCH+z2FAowEY0GiA8jg9Ox2lvy2tPJ739jzR7yKiIrpyRVWuX998cYhkrOEmilXaUlKEycFeXvnfb+lEt9j99NNP2LJlC4YPH47r169j7Nixyv7d8PBwjBw5EqdPn8b27duNFqwxcR07y5WalYrzCefNOg6y6vdFX/V8TfQaBK0MyjepK4zw4PBC3d/7j96o9kM1rIleU+C94w+MV5ZzZDm4nngdjX5thF3Xd2H9hfWwnW6LjRc35lmiJD8PxuXdLcLZ3hmxo2NRuUxl9K7XG9XdLGfleyKrN2qUquxt+BmnhvB1q6+V5aPxR41Sh62tqmzpEyjErGMnevJEy5YtkZWVhTNnzkAikSAsLAzTp0+HTDFPGECDBg1Qu3ZtZateccHJE5YtYFkAoh5GoUutLtj1wS4AQktPtR+qoV6FepgePB1tfNoYrf745/Go9kO1POdfTnqJUnalRL3Dd7EvbiTd0Kv+5l7N8fGbH2PANqGl69zIc/Cv7A+5XI5lUcvgaOeIQTsGFeqdG3tuRNvqbVGxtPbul9zLkxRV/Jh4vFZWd5etOSd+EJVY6v/mLPRn4Orzq5Xf30IbhuL3EMMvyXL6NNCsmerYQv8oNBhk8sTFixfRqlWrfL/5tm7dmq1eZFCbL21G1MMoAMBfN/7C3pt7AQClvy2Np+lPceTOEQSvDkbo1lCjxdDh9w5az3+659N8n8uR5SAzJxNH7hwpMKnLnJyJAwMO5Dl/ZNARHBp4CKENQyGfJod8mhz+lYVWMolEgpEBIzHQfyDk0+ToXifv5IoONbXH3ndLX1T6rhKiHkTlG1dhKNbhq1ehHs4OP4sg7yAcGHAAsqmyfJM6AEzqiEzt5UtzRyBK/4b9lWX1yVmG5OenKlvgUMNCE53YVa1aFYcOHcr3nr///huVK1cuclBECn3+10fjuNO6TlrvW3dhndFaXetWqKssz243W1mOeRSj85mLjy/CfoY9HGc5os2q/FsThzYeCgdbB7Sv0R7fvf2d8vzhQYcRVC1IdKugo52jxnEzr2YY7J//+ngBEQEAAIcZDpCESyAJl+CzPZ+Jqk/d84nPkfp1Km5+dhMXRl1Ak6pNcGTwEbSv0Z5JG5ElilH7/uUsbnF0c7CzKdRUAL04OwOurkK5eXOjV2d0ohO7li1bIiYmBvv3a59yvG3bNty8eRPN1NsziYxAVzehzXS9Vu8pkL2NsH9iDfcamNhqonI2Z3mn8jqf8fvFT+c1QFinbUPPDRgdOBo/vPOD8vwXLb7Ay0kv8XLSS+XWWGKNChilcTy+xXi09Wlb4HMvc14iW6baAXvJmSX53p97/9Wrn1yFaylXSCQS1CxXEzYS43wdiMiAAgNV5f/9z3xxWIgmTYTPhATzxmEIor8Df/vtt6hYsSI6deqEli1b4uhRYRDj7Nmz4e/vj549e8Ld3R0zZ840WrBkeJceX0K/Lf2w4+oOyOQyjWv3U+5j5bmVRl0DzdDikuMM/s6n6cLK7FXKVAEAdHy9IwDtK6Efjz+e7/i0e2PvIWeKMG2/b4O++PGdH1HGoYzGPaXsSolupVPXulprDGk8RHkcUicElcpUKvA5p1lOOq8NbDQQXX27opStEE+jSo2Q9k2axj3cIYKomHme63t6y5bmiUOkSUGTlOWM7Ayj1OHjI3zGxRnl9SYluo2zYsWK+PvvvzF69GiNcXSTJgl/4AEBAfj5559RpUoVgwdJhpWZk4nxB8Zj8ZnFynMbL24EoLn7gddCYc73kJ1DtC7tEfssFvHP49GmWhujdLeJWQh4YceFGLtvrPL4wK0DGN5kuEHjOBQnDEEo6yhsl5eSmQIAuJF0A1UXVMXe0L1o9GvBK1t+0fwLeLp6GjS23H577zcs7bpUo/viwbgHes/qXdltJSQSCaQyKU7eO4mGlRrCzsYODSo2wMXHFwFwfBxRsTNhguaxoh/SQr1e7nVl+f6L+xrHhqKYFPzoEZCVBTg45H+/JStU53WDBg3wzz//4Pz587h69Sri4+NRuXJl1K5dG4Hqzbpk0b478Z1GUqdu29VtuJV0K093Wu5Zi5k5mWga0RSJGYnY2HMj+jTok/tVRSKXyzFi14gC7xvTbAw8XTzx/v/eBwCM2DXCoImd+mBdxa4Q6osTP0x9KCqpA4DvOnxX8E0GkHtMShUXzf9syafJ8celP5R/Zrq4Obopv+a2NrZo5d1KeW1P/z349eyveL9+/u8gIgu0dKmqvGCB+eIQyctVtbDc3ed3jZLYKVrsAODmTaBePYNXYTKiE7uOHTuiSZMm+Pbbb+Hv7w9/f/HrV5Hl2HJ5CyYfmqzzes/NPbWeT36ZDHcn1e4FB28fVC7YO+voLIMndluvbNU4XtJpic5ZqN3qdNM4zpZmw97WXq96ZXKZRlKrWGIEUG1IvaDDAnyx/4tCvXdDzw16xWMoPm4+iEuOQ4+6PQAAnWppn4Si7u8Bf+u85uXqhZlvcdgFUbFXDGYLvOaqmlU//8R8tK1e8NjhwmrYUFU+e7Z4J3aix9idPn0aT9T3laNiqdcfvfR6rtw81X7Ae27sQZf1XZTH2saaFVXuOD9+82OMbTYWDSup/p9FsaIAACAASURBVPX19xOmwecezP847bFedf569leUnVMWy6KWAVB1uSqs77keAPBZU/GzRl9OeonMyZno26CvXjEZyt8D/saidxYh4l2he7uMQxns6rdL457IgZEax+qJPBFZiSFDNI+LQWKn3mK35+Yeo9ShnsgNHGiUKkxGdItdrVq1EBsba8xYqBjQ1oWXkZMBSbgEWZOz9G4pU/cyR3N9pZSJKZBIJPi+4/cAgG1XtiHyTiSmtZmmvKdehXq4/OQyAGDRmUWY236uzvc/f/kcVRZUwXu138OGnhuU3Y2j/hJmlY7cNRK3nt3KszehoiXP3tYeK7utxOAd+S8lEuwTrNckCGOoWa4mPgvUTEi7+HaBfJoc2VJhRmzur11+s36JqBhKTwdWrjR3FIVW2qF0wTcVkaPmalHYsAHo10/7vZZOdGK3bt06tG/fHh07dsT777+P6tWrw8PDQ+u9DdXbNIuJsLAwBAcHIzg42NyhGMyj1EdYfGYxutXuhoaVGuaZ/Xh2+Flsu7oNowJGYdOlTQV2Lx6PP57vuKyhO4diTUjB21XpkiPLwQdbPsAfl//QOO9SykXjOKRuCELqhmicG9Z4GMbtHwcAOHP/jM46ZHIZ3OYKexlvurQJIXVC0HdLX+WMV4V5xzX3LN3Ua5PG8SD/QahSpgreWfeO8txXLb/CX9f/wueBnyMpIwkjA0bm99u1GLqSccVkESKyEgsXah7v2GGeOIqBDz6wzMQuMjKywI0gRG8pZmMjrtdWIpFAKpWKutdSWOuWYq1Xtlburefh7KFctgMQlrFY1X2Vxv3alunoXa+3MtGa024OJh6cqLM+TxdP3Bt3T+94fzz1I8bsG5PnvLYZubklpifCY77qPxoPv3iIymXyLpY968isfMcY6nz/V4ko51Quz3n1PzMxcVq6P6/9iT7/64M57edgdOBoc4dDRIbUrRuwc6fqWCoFRP5sNzf177XPJjyDm6ObwesYNAhYvVp1bMlpQX55i+jEbtCgQaIrW1nMmnqtMbE7n3AejZc21nl9bvu5+KrlVxrnLj2+hAa/NNA4F/1RtOhZnwBQuUxlbH1/K5q/VrhxGw9ePIDn93mXAlFffiU/ObIc2M/QbHnSlmjpuweqrqRtx9Ud6Lm5J/o06IN1Pdbp9W4iIpPI/b20GP3cC1weqOyN+bPfn+jq29XgdTx5ormlmCX/8eSXt4juil21apWh4iETyC+pA6D1H0X9ivUhnyZXJj8da3bMd5yVdKoUUw5NwbdHv1WeS0hNQIsVLbQmQtnSbCw5swT1K9bPs4fpr2d/1VqH2DXStG07IwmXYHrwdExuPVn5nsplKiMh1XBLi3er0w2JXyXCtZRlrwNFRKThdcMvGWJMU1pPwbsb3jVqHRUqADNnApNfdepkZgKlLGOYdKHobIONiYnBo0ePTBkLmUh/v/6oV0H3XO4jg45gXPNxWNltJaq6aF/YVj5NDhuJDWa9NUtUnc9fPofDTAeM2z8OHdd21NjNQiaXYcaRGXmekU2V5TmXnw8bfZjn3NTIqbCZboMxe8fg7vO7eiV13et0z/d6WceyXKSXiCxbjuZkMBw8aJ449FTHo46yvPfmXqPV4662GMBj/RZYMDudiZ2/vz+Wqi9i+Mrz588RHx9v1KBIPxcfX8QbS9/AhL8n6Lzn8ZePsbbHWp3XASCoWhAWdFiAKi5VRCUsthLbPOdyNxHPPjZb4/huyl1lecW5FXmePzr4aKGTpe/e1r0A8I+nf4T3D94FvmNJpyW49uk1bOy5ESObjERX3674o/cfBT5HRGTREhNV5QYNVFstFBMVnCsoy7/H/G60erxUK6vg2jWjVWNUhdp5AgAWLlyIGTNmFLsJEiVB29Vt8TT9Kc4lnNN5T4XSFXReEytqRJTGcc96PbH50maNcymZKRqzKnde26lx/Umaak3EqYemalzTdxJChdIV0MyrGU7dO6XX84CwXp5EIoFveV+DL7pMRGQ2SUmqcu4txYoB9Z8nudcYNaTXVGsh4/hxoH17o1VlNHpNh7G2iQbWQn3Wq7phbwwDgDwL0upjSOMheKPKGxrnfuj4Q5774p9rturm7tJ9mPoQ269ux5bLW9DUs2mR41L4PPDzQj8zrvk4yKfJhfGF7FIlImukntjpWKqMAPVNtc6fN18cRVHoFjsqXhK+SEClMpWUOw7oY/7b8zH+wHgAwC9dfslzvYpLFVwYdQF+v/gpzy0+sxjL3hV2cEjKSMLB25rjOfpv7a+1LvUVxvXxfv330W9LwYsPpX2ThgUnFsDRzhFftviySHUSEVm8Z89U5fLFf/Hxp+lP4eFs+ARV/f/227cDd+9qtuIVB8VjAZti5MGLB1h8ejEevHhg0np1taJWLF1R6/nC+PjNj7Gw40IcG3wsz/ZdCg0qNsC9sao17CL+i1DGVX6e+G8iO/oWbcFMG4kN6nrUBSC0Lr5d422t9znbO2NKmykY33I8W+mIyPpdvqwquxf/7QJ3XDXN4spt2pikGoNii52BddvYDWcfnMXyc8sR/VG0yepNfpms9bwhkhZne2eMaZZ34eDcPF1V69Ap9kbVFZc27o7uebp59bG7/278c/sf9K7XG1K5FJsubsL2a9tx6PYh2NnYYVLQpCLXQURUbKxZozmurrg1QWlxJP4I+jTogzIOZYxaT+vWRn29UTCxM7CzD84CAGIexZi0XvVZpuZUw70GYp+p9hR+nCZ+vvjYZmMNEoOPmw+GNFZtdD0yYKRyey+5nOPoiKgESUvLu6t9cVycDcC6HuuUw3jWRK+BvY09lr+33OD17NghbNIBAC4u+d9rifJN7M6fP481azT3/oyOFlqhcp9X9+GHedcTM4XHjx8jJCQE9vb28PT0REREBJydnU1Wf1EmlcjkMrRe2RrH7x7H8neXw93JHT3q9hD9fO7JCgBwf9x9vePRl6eLJ2KfxWLjxY1Y031NoRK7TrU6GTEyAZM6IipRpk83dwQG08q7lcbxb+d+Q8S7EQb/vv7ee0CtWsCNG8VzLTudW4qJ3Rs2zwvNuFesTCZTxr148WKULl0aQ4YMKeCpom8pJpPLMHLXSCz/T/N/DoXZz25tzFoM2DZA41wF5wrY0XdHgdtzHYs/hqCVQcrjPf33oKZ7TdQqX0vk78Bw1Lfsmt1uNiqWroihO4eKetYa9lolIrIoXboAu3erjqOjgYYNzRdPEWjbOnJK6ymY3tbwyWtQEHDsmDDGLjLS4K8vMr22FJs6daquSwVWZi7qyeizZ89QrlzeTduNYU30mjxJHQBsu7INgxsPFvWOz/Z8lufck/Qn6LK+C5ImJOW5NmbvGPx4+kf80uUXzDk25//t3Xl8E3X+P/BXL2iKhZYCAoVCBQuuVHGpHAJLOBRdEBZ1cUFQCyrs+pWl3iJg+AHrgrooIqx4sYCCCiLKF6UKFLF+uVSO5Sxy1IJAWyiU0rvz+yMkmcmdZpL5TPJ6Ph48Olcm72QmyZvPqdjXs03PgEyQ7KsXNr6gWD/95Gn8eulX9Hi3h2J7SpMUnJx8MpihERGFh/Jy5XqXLs6P0wFnU0fO/G5mQBK7a681/9XjBFwuEzuTyRTEMNSze/dujB07FgaDAVu3bg3Kc2audZ68ycdukyQJmWszsfvMbnzy50+QlpSmOHZ4p+H4z57/OJzjQsUFh23ny8/jje1vAAD++r9/ddiv5bylXz3wFe760HmVarO4Zmh5TUvFtveHvY/bOzjvuUpERH4qK7Mtb9oE1LM2Lty0uDqghB6rYoW5wgsWLEBGRgZiY2ORmalMlMrKyjBmzBg0b94c6enpWLfONtDuvHnz0L9/f8ydOxeAeSq0ffv2Ydy4cZgzZ07A4958fLPLfWsPr0VZlflDdaLkBP6z5z/Yc3YPOi3ohDUH1yiOTYrzbkiQgksFHocPiYzQ7rIa2xtd7ouJikFERARSE1IBmKcAy7wl0++x64iIyIUdO8x/e/cG+vfXNhYVbHpwU1Cex1Jid/48UF0dlKdUjTCJXXJyMqZNm+a0TdykSZOQn5+P3NxcPPbYYxg9ejSOHz8OAMjKysLmzZvx7LPPoqqqyvqYxMRExMbGBjTmipoKDFg6wOX+RbsWoe08c7fyV354RbHvnk+UHSMuVlx0eZ4DhQcgSRJq62qt5xNVbLTn9zx3XC7Wj16Pv/f0fZYIIiLykrwNVm6udnGoqH9qf/z21G+KatkuC7soRmNQQwvZELB6K7UTJrEbMWIEhg8fjiS7EbHLy8uxcuVKvPzyy0hLS8MTTzyBXr16YcmSJQ7n+Omnn9CvXz8MGDAAX3zxBR599NGAxvzaD695POZCxQVU1lRi0S7HGRvOl9vazuWdz3N5jhsX3og+H/SxVr+688fr/+jxmEB7eeDLDtvkM1a0im+Fu66/y2l7CSIiUklhoedjdKjlNS3xZK8nrev7C/ejw/wOqj6HpcQO0F9iJ9wvq30vj/z8fJSXlyM93TZdVXp6Og4dOuTw2J49e2LLli0enyMnJwc5KnRzsZ8ma8vDW3Bj8xvR7BXlNCfzts1z+vikuUl4649vYfwt4/Hdye+s23967Cf8+8d/Y/GPi63bfvj1B/zw6w8eY3qq11O+vISAeL7P8/h4/8fYfWY3erXphWduewZ3d7pb67CIiMLLC7IObLeHVlvmmMgYzwf5QZ7YidqBQt4Xwmg0wmg0AhAwsbPvVVtcXIyEhAQ0bmzrEJCamordfszOK38DAGDGjBn1Os/vmv8Om0+Y29hN7zcdf2jnfIhq+96hco+vf9xh5OxbWt2Cu9PuViR23lj7l7UYkOq6ajiYfnrsJ/xy4RekJqQiKjJK63CIiMKPvKhJj1MouHGqNLDjtMqrYpcsAe68M6BPVy+uOrkKUxVrYV9il5SUhJKSEly6dMm67dixY2jWTP3Jf31VXmPrRm7qZ7IuN4zybVTvhz5/yGFbksFzZ4r4BrYhsc8/ex7DOg3z6XkDKSIiAh2bdmRSR0Sklc2yzn3PPKNdHAGwZPeSgJ6/tW1QC3z8MVBcHNCnU5VwiZ19iV1KSgoMBgP27rVN0bVv3z507txZ1ec1mUw+V89aZlW46dqbFHF/dO9H9Y7DUpVqiDG4Pe6NO99AVi/bFFxNYpvU+zmJiCgEyYc60ek0Yq7kPJTjsG3/uf2qnb9RI+V6v36qndovOTk5HoejcznzhL3IyEiPgw9HR0ejSZMmaN26NW6//XbMnDnT656ptbW1qK6uxowZM3Dq1Cm88847iI6ORlRUFB555BEcPXoU77zzDr7++mu8+OKL2Lt3L9q3b+/VuT2pz8wTm45vwsClAwEAg64bhG/GfqPYX1pZisb/9H08ufIXyxEbHeswm4S9uul1KKkowYIdC9C3XV+3w4wQEVGYyc0F+sim4PJjdiVRXSi/gNQ3UnGx0jyqRKekTjj0P47t7+urRw/baDEAUFMDRAlSCeUub/G6xG7cuHHo0KEDJEmCJElo0aIFRowYgX79+iEpKQmSJCE+Ph7t27dHcXExXnvtNdxxxx0oLS316vwzZ85EXFwc5syZg+XLl8NgMGD27NkAgPnz56NNmzbo1asXFi9ejBUrVqiW1NWXJakDgMTYRIf98Q2dzxwcFeH+rrAMF9KzTU+3x0VERCDRkIhp/aYxqSMiIqU+fTwfo3OJhkRF79jDxYdVPf/Bg8p1WYswoXmd2I0dOxYnT57EhAkT8PPPP+O3337DqlWrsGnTJuTn52Py5MkoKyvDggULkJ+fj9deew0//PADXnvN85AggLkqtK6uTvHPMq1ZXFwcli9fjqKiIuzbtw9Dhgyp36sNkPV56z0fBHP16ZI/LfHq2OjI6KANxEhERCHEfkTd7t21iSMIIhC4aUwT7cpsQi6xmzlzJjIyMrBo0SLcfPPNin2xsbGYNWsW4uPjMWXKFERERCArKwtdu3ZFrk4GRaxPGzuLsuoyp9vfuNM27lzuuFxM6jEJo9NH4/XBr2PlvSs9nrd/an9ILzkWta4btc7J0URERADWrlWuv/eeNnEEgTeD4tdXY7vWVOcdp20POm/a2Hmd2P3444/o2rWry/1xcXEYOnQodu3aZd1222234ccff/T2KTRlMpkUQ6B40izO1iv3+T7POz3msW6PYfHQxfh5ws+4re1tAMzTff29599xf5f7sWjIIsV5XJEP+LtoyCIMSROrxJKIiARywW6O8S5dtIkjCB75/SPW5S4t1H2d9h0mCgpUPX29GI1G9RK7bt26YeXKlbh8+bLT/ZcvX8bnn3+Odu3aWbcdP34cnTp18vYpdEU+9twMo/Nx8GKjY/Fot0fRtaXzhHhixkQUPlOI7snmYnJnvXwA4Nnez+LZ3s9i6h+mYkK3Cf4FTkREoc0gG1WhVy/t4giCREMi+qSY2xMaot2PJuGrWbOUOfFnn6l6+oDxOrEbOnQoLly4gL/97W/YsWOHojdGaWkpnnnmGZSUlGDw4MEAzCV83333HW7XyWjXvlbFWuZ2ffzWx9EgqoFfz739ke2QXpLQr73z/tSREZGYM2gOZvaf6bFnMhERhTl5YvfPf2oXR5A0NTQFAOw8vVPV8yYkACtlraaczGQadKoOd3LlyhVMmDABH374IQCgadOmyMjIQHFxMQ4fPozLly+jT58+2LhxI6qqqtC4cWNERUXhhx9+QEZGht8vJpB8He5EkiTEzIxBrVSLKX2nYPaA2QGMjoiIyAfvvw+MH29ePnIEuP56beMJsIgZtgKPnyf87LKWrD4qKpR5siijxqgy3ElcXByWLVuGxYsXo3///gCA7Oxs7NmzB+3atcOiRYuwceNGxMTEoLCwECNHjkR2drbwSV19fH30a9RKtQCAxg18H6uOiIgoYOTTZBrUrZ4UXV5xnqrnkw/F27y5qqcOGK9L7JwpKipCYmIiokQZsa+efCmxK7hUgLbz2lrXx90yDu8NC90eR0REpDPyJjunTinnxwpBUzZOwcvfmzsZbhizAXd0uEPV82dmmqth27QBfv1V1VPXmyoldnI7d+7E8uXLsWzZMmzatAlFRUV+Bagn3x77VrFeU1ejUSREREROpKballu21C6OIBl540jrclmV8+HH/GEpqdNLqhPty8F79uzBxIkTsX37dod9N998M9avX49WrVqpFlwwWYY78TTkSWSEMhd+vrfzoU6IiIg0ceONwPHjQKdOQKRwU8KrrlGMbWJXV+PK+sMynl1FBVBVBTTwr7+kX3Jycjx29PQ6sTt37hxuv/12FBUVITk5GUOHDkXv3r1RWFiI7777DmvXrkW/fv2wefNmJCcn+xt70HnqZQIA7/70Lh798lHFttbxoV3ETUREOmMZxy7Eq2At4mLirMtXqq+ofn75QMWlpUBSkupP4TVLAdSMGc6HWQN8SOymTJmCoqIi/Pvf/8Zjjz2m2JeVlYUPPvgA48ePx6JFizBr1qz6Ry2o8+XnHZI6ADDEhFfDVCIiEpxlioSmTbWNI0gaNZCV2AWgKjZeNvW71omdN7wuo83NzUVKSgrGW7pQ2xk7dizatm2LzZs3qxacSI5fOO50e0xkTJAjISIicsMye32YJHbyErtAVMXaJ3ai8zqxKygowMCBA132gI2OjsbAgQOxf/9+1YITSeOGzoc14YDBREQkjMpK23Js4OZRFYl8koDsX7JVP788sSssVP30qvM6sevQoQNWrVqFS5cuOd1/8eJFrFq1CtfrdCBETzNPVNdVO2w789SZAEZERETkI/lM9Y0auT4uRG3N36r6OUtKbMsDBwJHj6r+FF7zZuYJrxO7ESNGoLS0FFOnTkV1tTLJOXr0KJ555hlcvnwZf/zjH+sVrNYsvWJduVB+wWHbtddcG8CIiIiIfCTPQm6+Wbs4BHfm8hmcunTKq2MTE5XrWs67YDQa1ZtSrLy8HD179sS+ffvQpk0b3HrrrWjatCm2bt2KvLw8SJKE9PR07Ny5Ew207AtcD54GKN53dh9u+vdNim0tGrXA2afPBjo0IiIi773wgm1+2K+/Bq7O3x7q5NOKSS8pf88lScKyvcuQHJ+MgdcNxLmyc2j/enuU15SjIKsAyY3dj+RRUuKY3Gk9tZgqAxQbDAbs2LEDTz/9NEpLS7FmzRq89957OHLkCAwGA5599lnk5ubqLqnzpLSy1CGpA4BW1+hzvD4iIgphlqQOAHQ6rmx9yOdsr6ipUOz75tg3eOjzhzBo2SAcv3Acb+96G+U15QCANvPaeDx3w4bqxhpoPg1Q3LBhQ8ydOxdz587FmTNnkJ+fj+TkZLRu3TpkOxG89n+vOd2+5E9LghsIERGRL8IosUuITbAuX6y4iNhrzB1HyqrKMHi5rdRy37l9qKitcHi8OyGd2Mm1bNkSLe2mKlm9ejVOnTqFSZMm+R2YKOTdqC3evOtNdG3ZVYNoiIiIvCT6gGsqatKwiXW5pKLE2gb+juXKeWMjIyIdZpACgPLqcpfj0upt8g5Vw33zzTeRlZWl5imDxlWv2I/3f+ywTf4/AyIiIiHpLSPxg/x3+UDhAevyD7/+oDjuYsVFREcoy7RGrx6NxDmJ2HB0Q2CDVIE3vWK97jzhDaPRiO+++w51dXVqnTIo3DVClDfIBIDE2EScefqMYtwcIiIizZ07B1wrG61B6xb+QZSbn4s+H/Sxrt9+3e14d9i7aPd6O8VxfVL64K6Od+HFTS86PY99xwsL+9ZmNTWAi2F9g0KVzhO+PFkoK362mEkdERGJZ8cOrSPQTJPYJor1b45945DUAcD3+d87rYq12Hhso1fPV+04tK0wwqecVgVNDU1DPnElIiKdWrLEtvzQQ5qFoYVrGlzj9bEvbHzB5b5BywYpSsIuVTqflEHLQYo9YWLnhn0xZ85DOdoEQkRE5MnQobbl55/XLg4NqDkE2W+XfwMAPL7+cSTOScTK/65EV7v+kuvWqfZ0qmNi58aOU8pi7fRr0zWKhIiIyINz52zLYTJPrEXDaPXGJFn842IAwMKdC1En1WHU6lFYs0ZZ0COfP1Y0Loc7+c9//uNTtaMkSTh7NrRmYnju2+e0DoGIiMg7z8l+s2JitItDI6efPI3W/2rt93lmbJkBk9Gk2Pbfqv/Fxo1DMXCgeV3kIQJdJnaZmZnBjENIW05usS7/e8i/NYyEiIjIB9H1HqZWt1rFu862Rt44Ep/s/6Te5z5cdBjD2tqquq9c8f6xkiShuq46aB0vXV756dOn1+uEeu1cYDKZYDQaYTQane5PaZIS3ICIiIjqK4zGsPPE2N6IDokd/DpH4ZVCNJF1vP3gA2DMGPePkSQJP/32E57Kfgo/n/kZWzO34qZrHaco9UVOTo7TMXflVB3HTq9cjQcjH8Pum7HfYNB1g4IZFhERkffkBSsVFfqbC0sF9mPPAsCg6wbhzOUz+O+5/3p1jmGdhmHVn1ehwSxlCduVZyXEySaj8pQ9Ldy5EI+vf9y63jyuOc49c87NI7wX1HHsQpUvXamJiIiCzpLYde8elkkdANzR4Q6HbdGR0TBEO58uzJkvDn/hkNQBvr+l8qQOMJf6BQMTOzs1dTW45+N7MPLTkYrt3ZO7axQRERGRB5JkK0K6wzG5CRcbxmxwqO6MiYzByBtHOj1eeknC2afPol+7fh7PHRkJoNVPwPXr0aFTpRrhBgQTOzujVo/CmkNr8OmBTxXb3Y1UTUREpKmqKtuywfvSqVA0vNNwxXp0ZDRMOSaH4yw1cS0atUDOwzno3ba32/Mu2b0EmNANeGAIagZmqRWu6pityFz76rVYdWCV1mEQERH5pqLCthxmY9jZe6GPcmaJmKgYPNTVcSaO5PhkxXqjBo3cnjdzrW20kJMtFtVrWjH7mSy+PPwlntzwJEoqSnw/mQtM7K66UH4B58qcN2p8sa/zyYKJiIiEUCmrGgzT9nUWhhiDoq1daWUp3rzrTet6WlIaGkY1xEf3fqR4XFxMHHxx662+xzb568nWZUmSMGbNGMzbNg+93++NVQdWobau1veT2gm/gW5cqKipcLlPr0O4EBFRmGBip5D9S7Z1+aujXyEyIhLSS+Y2iHVSHa5UX3HoFNkoxn2Jnb09e8zNGn1JEX767SfrckVNhbUE70DhAfz50z9jZv+ZmPqHqT7FYY8ldleV15S73LfnzJ4gRkJEROSjggLbMhM7tyIjIp2OdOGpKtYZXwYqlquoqcD/Ffyfw/Zpm6fV74QyTOyuKq92ndg1i2sWxEiIiIh8NNQ2K4JisDXy+jfc16pYACgtdb69qrbK6fY2jdsAAIZ+NBQDlw50esxnBz/zOQ45JnZXrT281uW+zK6cXo2IiAR2/rxt+RqOuyo3/pbxXh0XG+1jp5P4U7h82fmu9356z+n237f6PQBg4/GNLk977yf3+haHHbaxu+rF6S8C7WH+J3NnxzvRt11fDSIiIiKqh8aNtY5AKA/e/KBXx9VJdb6dOLrSZYndol2LnG6vrK1026bfE2+mFGOJnYURDkkdAHz1wFdBDoSIiMgP8fFaR6C5mMgY63KThk3cHGnz/s/vK9Z3ProTR5846voB0RVOE7s6qQ7F5cVOH1JZU4k1B9d4FY8zRqMRJpPJ7TFM7NxgUkdERLqTmKh1BJqTTyoQHeld5WTRlSLFekbrDLRo1ML1A6IrHKpi66Q69HqvF06XnrZuu7bRtYiKiAJgnlZs9GejPcZScKnA4zGuMLFz4a0/voU7O96pdRhERES+ad1a6wg0Jx+mLCYqxs2R7hli3MziEV2Bo3YFev8991/sOLVDse26xOvQOt58TT7apxw7z5W289qi57s9fYrVgomdC5Jlzj0iIiLRpaeb//7pT74NrBai6lNi52w+WbePja7A3/+u3GQpmZPr1bYXGkb7PgTN9lPbfX4MwMTOJZ8bURIREWnFMr9VTP1Lp0JJYqytOtrbud4HpjoffsSlaMdh0pwlYeNoyAAAIABJREFUcC/1ewkNo4I3tiATOyciEIG/dPmL1mEQERF5p6bG/Deag10AwOqRqxEbHYtB1w1yOhixM+NuGYeRN45Es7hmKMjyoo1btLl3a61sFjD7KcF6t+2Nxg0bexxK5YnuT3gVozeY2DlxcvJJNG/UXOswiIiIPJMkWBt7scQOANCjTQ+ce/ocssdkez74qujIaHx838cofKYQyY2TrdsHpA5w8QBzYmcpLAWAmroaxSG5v+YCcF6SZ9E3pS/m3zXf6zg9YWJnZ+EfF6Jtk7Zah0FEROSdL76wLX//vXZxCCa+Ybwqc70nxCY432GX2F2pvoLH1z/u9FB3VbEfDP/Ar/jsMbGz81i3x7QOgYiIyHubN9uWjx3TLo4Q5bIaNcbcxq7q6uxhc3LnYMvJLb6dA7Y5ajs27eiwb+/ZvT5EasbETuYfA/6BqEjHHi1ERETCWr1a6whC2smSk853tN4JwFZit+HoBpfncFcV2yCqAQDg8/s/d9g3ZeMUL6O0YWIns+3UNq1DICIi8o3BzVhr5DeXvWq7LgUAXLhgXt11epfLczgbBsXCMkvGjS1udNiX/Yv3bQQtQi6xW7FiBVq0cDNStBtfHP7C80FEREQiuZOD6QfSz2d+drt/4ULz3+7J3R32LRpinjN29UHXpaqWEjtnquuqXe5zJaQSu9raWnz66adISUmp1+PnDpqrckREREQB9t//2pafUG/YDDK7XKWcN8w6aPHBEQCAhKt9K+w7Xn71wFeYmDHR4/nlM2N8/cDXin1ZPbN8DTe0ErsVK1Zg5MiR9e4F80QPfiCIiEhnyspsy88/r10cIWpUl1GK9d81/93VJfMMVb//vXnt66PKpOzG5raq1bSkNJfnl1f1Du44GCcn29r0pSak+hxvyCR2ltK6+++/v16PN/UzeRxAkIiISDj33GNbTnAxNAfV2/vD37cupzRJsVWdRpm7w1o6T1yqvKR4nDyneKnfS14/X5OGTazLuq2KXbBgATIyMhAbG4vMzEzFvrKyMowZMwbNmzdHeno61q1bZ903b9489O/fH3PmzMGHH37oV2ndS0bv33QiIiJhyOc25zyxqouNjsXPE37GU72ewpaHt1g7OyBtPRBZY03sOjfrrHicIcbWqUWerMk5G+JEPj+t/YDH3hAisUtOTsa0adMwbtw4h32TJk1Cfn4+cnNz8dhjj2H06NE4fvw4ACArKwubN2/Gc889hwMHDmDp0qW46667kJeXh8mTJwf7ZRAREQWfPLGLFOJnPeR0bdkVr97xKtontMeFigu2HT3mWxM7++pWeYmds+FONj24Cdsf2e6wXd7mrrrW9xI7ISaVGzHC3ABx165dKCiwzc9WXl6OlStXIjs7G2lpaUhLS8O6deuwZMkSzJgxQ3GOf/7zn9bl7t274/XXXw9O8ERERFqqq7MtM7ELuENFh2wrt7yH6uonAShL2uzXK2sqHc7TP7W/0/PLH1efqlghEjsLSf6/DgD5+fkoLy9Henq6dVt6ejoOHTpk/1CFHTt2uN2fk5ODnJycesdJREQkDCZ22mlxwFpi526sOl+qVCMjIhEZEYk6qc7t40wmk3XZaDTCaDQCECyxs28fV1xcjISEBDRu3Ni6LTU1Fbt37/breeRvAACH0j8iIiLdYGKnKWti52bmKnczTzgTExmDytpKtyV28sROTqg7wL7ELikpCSUlJbh0ydbT5NixY2jWrFmwQyMiIhKTPLFj54mg27fP/LdOqnN5TMMoHxO7q+3s6tPGTqjEzr7ELiUlBQaDAXv32ibB3bdvHzp37mz/UL+ZTCZWzxIRkf5YCkWY1GnivffMpXbuqk3tS+yczQsrZ2lnZ3/OnJwclyV1FkIkdrW1taioqEBNTQ1qa2tRWVmJ2tpaGAwGjBo1ClOnTkVeXh7efPNNbNu2DQ8//LDqMZhMJkX1LBERkS5YSuxYDauZwkKgtq7W5f6uLbsq1ru17ub2fJYhVeyrYo1Goz4Su5kzZyIuLg5z5szB8uXLYTAYMHv2bADA/Pnz0aZNG/Tq1QuLFy/GihUr0L59e20DJiKi0HfmDLBsGXDxotaRuMfETnNffQXUSq4Tu7iYOMW6dSw8F1yV2HlDiM4TJpPJZQYaFxeH5cuXByUG+04VREQUxvr2BY4eBe6+G/jiC62jce3wYfPfat/bY5GfStoBAK5cAWpjXSd2AJBkSEJxeTEA5TRizrhqY+fNqB5M769iVSwRESkcPWr+++WX2sbhyWefaR1B+Iowl5Y2b64sXXt/2PuuHuEVy+DG5TXliu26qYolIiIi0p1Ic4lacrKtKva2trch85ZMh0On95tuXW4S63yKMYtGMY0AAFeqr/geks+PICIiClUbNwKPPAJcnbpSeAcOaB1B2Fk3yjZnPSLNpXS1tcCm45sAAD/8+oPTx/3t1r9h5b0rsXfiXjSIauD2OSxj4rnrkOGKEG3sRMA2dkREhEGDzH+3bNE2Dm+cPAnceKPWUYSdIWlDcO8N92L1wdWKxM6T6Mho3N/lfq+eo7SyFACQfzFfsd2bNnZM7K7yVGdNRERhxNK+TmRvvaV1BGGrXYK504Qlsaus9r1kzZ3DxeYOMfsL9yu2Wwqg3M2YxapYIiIiPYpyPYUVBZZlOBJLYvfOiWc0jEaJiR0REREA7NihdQS+YWKnGfvE7vOz8wL2XO6mKnOGid1VnFKMiCjMHTumdQS+sU/sbrhBmzjCkDWxi6oBILk91l/ysex0M6WYCDiOHRFRmNPbXKv28R48qE0cYSg6QtZFIbIWaYaeqp7f2N5oXZaPj8dx7IgofEyfDnTrBuTlaR0J6dXJk1pH4BtvumJSQFhL7AAgsgY94v9sXX381sf9Pv+wtGHWZV+nFWOvWCLSv7o6YOZM8/Kf/wzs3q1tPKRPzz2ndQS+qfF9HlFSh2XKLwDAYxk4fMVWDf5Cnxf8Pr88cWRiR0ThR15ysWePdnFQ6KqsBBo21DoKpYIC5XpamjZxhCFFiV2L/dhx2TYsSaMGjVQ9v6+JHatir2LnCSIdY5UUBdq//qV1BI6WL1eud+miTRxhSJHY+bCvPuevrvOt8wRL7K7iAMVEOsYqKQq07du1jsAzJnZBU1FT4XJfTGSMy33eclVixwGKiSg8sMSOAq262vMxWuraVX9tBHWsccPGLvepUWInb8PHqlgiCj9XrmgdAYU6KbBjlflt1SogLk7rKMJGs7hmLvdFRvifWsmTwwOFB3x6LBM7ItK/ykqtI6BQV+fb6P9Bp7cx+HQuKsL1rB8RKlwLeWI3fOVwnx7LxI6I9E/0H13SP9FK7PLzletM7IJKjerWQJ2fiR0R6R8TO1JDjx6u94nWjnPwYK0jCGuBTuz86YDBxO4qDndCpGNM7EgNzVy3m0JVVfDi8MahQ8r1SP6cB1NUpOuqWDW4Shw5V6wPOFcskY4xsSM1uBs2Z+tWoKgoeLH4ilWxQaVVVSzniiWi8GCf2H3/vTZxkL55qm7961+DEwcJz13nCTWwjR0RhTf7xG7/fufHEbnjaaDrVauCE0d9sMQuqAJdYudPVS8TOyLSP/vEju2NqD70PIMJE7ugCnQbO3/GwuO3HxHpHxM7UoNoPV99kZysdQRhRY1BiN2JjY6t92P57UdE+mef2LH0guqDJXbkpUAndvEN4q3LLRq18OmxTOyISP/sE7sY/yfhpjCk58SOgirQid31Sddj/C3j0bVlV+yduNenxwa29Z+OWIY74ZAnRDpkn9g1aKBNHKRvTOzISxEIfAnpu8PeddiWk5PjccxdJnZXeRoXhogExsSO1KDnNnYUVIEusXPFUgA1Y8YMl8ewKpaI9M/+B5mJHdUHS+zIS64Su+N/Px7kSBwxsSMi/WMbO1IDEzvykqvhTtontA9uIE4wsSMi/bNP7DjFGNUHq2LJS00NTW0rNQ2BvDux45Ed2gUkw8SOiPSPiR2pQa8ldrm5WkcQdlo0aoHn+zwP5PcG5h8FPvwKtybfqnVYAJjYEVEoYGJHatBrYnfzzVpHEJZeHvgyhhd/D1xqg5tu0joaGyZ2RKR/9omcJGkTB+mbN1WxIv6nIZoDXGgl6mpTO5Fq8ZnYEZH+scTONxcuAA89BLz1ltaRiMVSYpeZaX6PTp1yPEaEX3D7+5uJnWaY2BERBQITO9889RSwdCnwP/8DnD+vdTTisCR2CQnmf61bOx5TXR3cmJyxzyI4N7JmmNgREQUCEzvfbNpkW750Sbs4RGNJ7NyVgIlwb8ljuOkmzhOrISZ2AjOZTB6n6SAiQTGx8428k8Dly9rFIRrLr7PoiZ08ixg9Wrs4KOiJXU5OjseZspjYXWWZK5aIdIiJnW/kbcdefVW7OERjqWZ1V7Upwr0lzyKinA+US8ER7MTOaDQysSOiMMDErv7OndM6AjEUFdmWV650fZwIdW7y+5uJnaZYFUtEFAhbtijXmdh5jw3vzfbvty3/8ovr40S4t+RZBK+fppjYEREFwhtvKNdF+PHVCyYGZt7eMyLcW6yKFYbl7S8r0zYOOX6iiSj0iPDjqxfsUWnm7T0jQtEMq2KFsXWr+W9ZmTjjojOxI6LQw8SOfHXNNbbliRNdHyfCvcWqWGHs22dbLizULg453hFEFHpE+PHVi9hYrSMQw8iRtuX+/V0fJ8K9xapYIYky1TATOyIKPaLUiYjqrrtsy3feqV0cIsnPty2LPtyJPAaW2AmDiR0RUaCI8OMrsqQk2zLb2DlyVwomQhs7ltgJiYkdEVGgMLHzngiJimjcJUsi3FtM7ITExC4ATpw4gebNm6N///7o378/iuQDThJR+BDhx1dk8lI6vleORC+xY1WskERJ7NxMiKdPRqMRn376qdZhEJGWmKy4J0/sREhUROMuWRKh/SZL7IRkmZFOayGX6ufm5mLgwIFYvHix1qEQkVaY2LnHEjv33CVLIiR2mzbZltlGUhhVVVpHYBZSiV3r1q3xyy+/4Msvv8SGDRuwe/durUMiIi0wWXGPJXbuyRO7559X7hPh3nriCdvy2bPaxUEKonyUhEnsFixYgIyMDMTGxiIzM1Oxr6ysDGPGjEHz5s2Rnp6OdevWWffNmzcP/fv3x9y5c9GgQQMYDAbExcXhL3/5C7755ptgvwwiEoEIP74iY4mde/Kq2H/8A3jlFdu6CCV2cmxjJwxRbg1h2tglJydj2rRp2LBhA8rLyxX7Jk2ahPz8fOTm5mLDhg0YPXo09uzZg9TUVGRlZSErKwsAUFpaivj4eEiShOzsbDzyyCNavBQi0hqTFe+JUswgEnmJXUQEcN11tnXR7i22sdNUUhJQXGxeFiWxEybVHzFiBIYPH44k+fhKAMrLy7Fy5Uq8/PLLSEtLwxNPPIFevXphyZIlDufYsmULMjIyYDQa0apVK/To0SNI0RORUET78RUNS+zcs0+W5KViovx6W7DETlMLF9qWRbk1hCmxs5Ds3pn8/HyUl5cjPT3dui09PR2HDh1yeOzQoUMxdOjQgMdIRIJjsuIe29gpefpFFjkRZomdphITbctM7FyIsOvhU1xcjISEBDRu3Ni6LTU11a+OETk5OcjJyan344lIcKL9+IpG5ERFC6dOKdcPHAB697ats8SOXNDy1jCZTNZlo9EIo9EIQMDEzr7ELikpCSUlJbh06ZI1uTt27BiaNWtW7+eQvwEAMGPGjHqfi4gExGTFvcJC2zJL7BzZDyEiciLMEjtNaXlryBM7OeFSffsSu5SUFBgMBuzdu9e6bd++fejcuXOwQyMivRCtVEUkZWXA2rW2ddESFRHYJ3YssSMX5LeKKLeGMHdEbW0tKioqUFNTg9raWlRWVqK2thYGgwGjRo3C1KlTkZeXhzfffBPbtm3Dww8/rOrzm0wmVs8S6VXDhsp1Jiuu2X/PscTOfSJnv5/3FskEO7HLyclxWVJnIUxiN3PmTMTFxWHOnDlYvnw5DAYDZs+eDQCYP38+2rRpg169emHx4sVYsWIF2rdvr+rzm0wmRfUsEenIbbcp1/nj65p9EsP3yn3VKyB2iR1nntBUsBM7o9HoMbETpo2dyWRyGWxcXByWL18e3ICISD/sv1GZrLhmnwiwxA7YuVO5rqc2dkzsNCV/+99/HxgwQLtYLIQpsdMaq2KJdMz+x1a0H1+RsMTO0Z/+pFy3HwNV5BI70pT81vjww8A/nzdVscKU2GnN0xtFRAJjYuc9+/ZjTFQctWypXGeJHbkQ7LffMqqHu9E8WGJHRPrHxM579okd3ytH7qpimQiTjIh5NRM7ItI/trHznv0vERMVR+46T4h2b8XEaB1BWGNiJzC2sSPSMZbYeU8+BxLAxM4Z0Uvsfvc72/KwYdrFQUFP7HQ13InWONwJkY4xsfNetF3TahESFdGIPtxJ69bmv7feCjRooG0sYU6LNnZM7Igo9DGx8559YhKIRKWmRowEqL7s7x/ROk9YYmBSpzkRJ/4QMCQiIh8xsfPewYPKdbXfq4ICoG1boG9f/V4H+7hFK7GzxCBiA68wI+IlYGJ3FdvYEelYMEqhQsWDDyrX1X6vnnoKOHMGyM01/9Oja65RrotWYme5ZiIWF4UZEdvYcRy7qziOHZGOscTOe9XVynW1E7viYttyRYW65w6G//f/HNshilZiZ7m/RSwuCjMcx46IKBCY2NWf2omKaD1IfdWhg+M2UUvsmNhpTsRLwMSOiNzTw49zKCd2gX7/mdgpOfulVqPETs33glWxwmBiR0T6UlJiHjOrb1+xJ4sP1QGKjxwB2rUDHnggcM+h9nv1zTe2ZT0mdjU1jtv8LbF74glzEhYXV/+45FgVKwwRc2sBQ9IGO08QOTFrFnDoEPD998DatVpH45r9j63ISagvxowBfv0V+OgjoLAwMM8RyOQrNjZw5w6UlSsdt/lbYrdggflveTlw4UL94pJjVaww2HlCYOw8QeTE2bO25cuXtYvDk1BN7E6etC2rVbIWEaFMTv70J3XO64x9JwQ9KClx3KZmGzs1EmlWxQqDnSeISF/kP0Ii/4iEamInf11q/YLIzzN1KnDnneqc1xk9XgdniZeavWLV+ByxKpbcEPibmog0F4jEIhDsf2z1mFA4E4jEOpjt3py1VxOdsxI5NUvs1LiOrIoVhojNSJnYEZFr8h8xPZXY6TGhcEYvibUrerwOgS6xUwOrYoUhwu1gj3cFUSBIknmC7ogI4MMPg/vc+fnm6rXXX/f/XHpN7EKlxE7e0F4PiZ39r1yoJHaitbFjVawwmNgJjL1iSVVr1gC7dpmXx4wJ7nOPHg1s2ABkZfl/Lvm3lsg/IqGa2Mmp9QsSyGsqH+oE0Gdid9ttjttELbET+TMZJoJ9O7BXrA/YK5ZUdfy4ds8tn59Tkvz78tdL54lQbWMnF4hfELUTg4IC5boISZCv7r7bcZtoJXYWTOw0F+xbnL1iibQiyg+av3HopY0XEzsx6TFmZ9QssVNzuBPSnIhjoTOxIwoEUb541SxdELnELhyqYgPxC6J2si7yPeKtQLexU5PI/9kKE6J81cuFwKeQSECifPmHa4mdHtt2eSLiL4g9+3tEDzF7Q7QSOxKGiJeTiR1RIIRKYqeXEjtWxdaP2sl6KCR2eugVq8f3NUSJeCkE/qYm0jFRPu1qltgxsdMWE7vg8JTYifSaRC5FDxMi3Q4WAn9TE+mYlp92NX+E5AlSVZV/5wqkwkLlOhM7bQT7Hvn2WyAlBWjXDti71/Pxn34K9OgBZGf79jysiiUXRLycTOyu4jh2pCpREjt/q42+/tq2/MYb/p0rUPbvd9zGxM613r2dL6vBflDsQH8OrlwBfv3VPCh3dbXn4++/H9ixA3joIdfHeJp5wtd76+JFz+f3lYjZRJhq1y64z+fNOHZM7K4ymUwwGo1ah0GhQpQqEjV/AI4eVe9caiou1jqC4FDrWg4ebFvu10+dc1rk5SnXA52A+DrYsuX4M2d8ex55Yufrf5YqKnw73heifM+EsVatgGuvNS83aRL45zMajUzsiMJauP7PPhRftx5mngh2G7tAvBZnMUdF2ZZ9TewC8Z6E4v2tY/fdZ/4rv020xMSOKBBE+Z90OPwAhMNrBPTRecJeMBM7tTr3qF0V683560uU75kwZ7k9RPkqYmJHFAiitLET5Zsm2ELxdQeixE5twe45HaxxFuVFMb4mdqHQU5jcslxiUUa5YmJHFAiiJHaifNMEUrj8ULIq1pEeqmIDIVzueZ1giR0RBY+a3zSifGt5Q0+xeksPVbFaJnaBLC30pyo2kO8Jq2KFwBI7IgqeUExw7IXDawT0URUb7MQuEFWxnkrsRGhjFy73vE6wxI4oHIjyCQ/X0gFR3n816eE1BfseCWS1spyavWLVpKfPZAhjiR0RBVagOk+ImliIGpfaWGLnKFht7ETtFUtCYIkdUTjQ8hMuH4Hfm9H49a6mxnGbKN+walLrNc2bp855nAl2YldeblsO5HAnavaKPXLE95jsheL9rWOWW48ldkShLDZW6wjMFi707/ENG9qWU1P9O1egLFqkdQTBodaP+eXL6pzHmQ4dlOuBTkAKCmzLapXYWaYRkPNn5gl7RUX+PV6OVbFCYFWsoDhXLKkqPl7rCMzWr/fv8ePH25YnTvTvXIHyv//ruC0USzT08JrGjlWuBzrmpk1ty4mJ9T/PoEG25e7dnR9z/fXmf/LnrA81kjE93AthxHJJg3FZvJkrNjrwYeiDpzeKyCeifPH6G4d8hut77vHvXIESLqUWotxT7gR7TiW1esUaDOa/Xbu6PkaNKlQgfDs0hbBgXgaj0Qij0YgZM2a4PIYldkSBIEqZfLj+iOghCfKVHl+TXsaxs5wnEPe4Hq8b1Ysol5qJHVEgiPIJ9zfBFOV1kD6uhV7HsQtkYhcIergXwkgwq2K9wcSOKBBYYqctUb5h1aTH18QSO8f3QM3n0NNnMoQxsSMKB6J8wv2NQ5TXQfq4FsFONPRYYqeH60g+ES2/ZmJHFAgssdNWKP546vE1BbMqVi8ldqKek0IGEzuiQBDlizccSuz0EGN92L8uPbxOLWeeEDWxs8eq2JATqMl+6ouJHVEgiFJip2Ycov6IOHuNIny7+kuPiZ09dp5giV0YYGJHFA5E+HQDLLHTMz0mdiyxCy69xRuimNgRhQMRPt0A29iFklB8Tf4K1xI7EopoX40hldgdPHgQmZmZGDBgAD7//HOtw6FwJkpVLEvs9Isldp6Fa4mdHu6FMCXCpQmpKcVefPFFvPfee0j0Z85AIjWI8OkGwqPEztlrFOX994ceEzt7bGMX2PdA1M9kmGFVbID8+uuvKC0txX333Ycnn3wSxcXFWodE4UyUEjvOPKFfTOx8O7+oiZ09NZ5Dj/dCCGNiFyC7du1Cfn4+PvvsM9x8881YvHix1iFROBPh0602PZUOhOL7H4qvyV+W/7hERIib2LHELuSJdhmESOwWLFiAjIwMxMbGIjMzU7GvrKwMY8aMQfPmzZGeno5169ZZ982bNw/9+/fH3Llz0alTJ/Tt2xdNmjTBsGHDsHXr1mC/DCIbUUrswqGNXajSY4ldsGOWJ3b+4MwTpBIRLq8QbeySk5Mxbdo0bNiwAeXl5Yp9kyZNQn5+PnJzc7FhwwaMHj0ae/bsQWpqKrKyspCVlQUAqKurQ15eHmpra7Ft2zb06tVLi5dCZCbCpxsIj3HsnBHl/feHHhM7e8GqivWn44T8PHopsdPjvRDCRKuKFSKxGzFiBABzdWpBQYF1e3l5OVauXIns7GykpaUhLS0N69atw5IlSzBjxgzFOSIjIzFlyhTcfffdSEhIwKuvvhrU10Ck8O23WkdgJkKJ3erVwIkTQKNGwMSJvj22ogJ46y3z8vXXAwYDsHevef2vfwXi4vyPT1RM7Dxbtcr8V+QSO/v23px5IuQwsXNDsntH8vPzUV5ejvT0dOu29PR0HDp0yOnjBw8ejMGDBwc0RiKvFBXZlrX88o2PV+9c9X0d77wDbNgAtGpVv8Tu6afNy/feCzRrBrz9tnl97FhzYtekCXDxovJxIny7qk2t1xQREbj3x77kLNDXIS/P/Dcqyr/zBDKxKylRrhsM6j8HaYqJnRsRdh+q4uJiJCQkoHHjxtZtqamp2L17t1/Pk5OTg5ycHLfPTaQaSdIuudu/X73n9vfH87ff/Itl9Wrl+rXXuj42Ly/0SjN691b/nIF+jyZNMv8LtIoK31+Ls+M3bw78ezJkiHrn+vBD8z8SRqNGwXsuk8lkXTYajTAajQAES+zsS+ySkpJQUlKCS5cuWZO7Y8eOoVmzZn49j/wNAMxvjuUfhQ5e09DE6xqaeF1DE69r8AnRK9bCvtQsJSUFBoMBey1tagDs27cPnTt3DnZoRERERMITIrGrra1FRUUFampqUFtbi8rKStTW1sJgMGDUqFGYOnUq8vLy8Oabb2Lbtm14+OGHtQ6ZiIiISDhCJHYzZ85EXFwc5syZg+XLl8NgMGD27NkAgPnz56NNmzbo1asXFi9ejBUrVqB9+/aqxyCvmqXQwGsamnhdQxOva2jidQ2+CMm+YRsRERER6ZIQJXZERERE5D8mdkREREQhIqwTO3fz0JI4qqqqMH78eLRv3x7NmzfH2LFjkZuba92/fft2ZGRkoGnTphg6dCgKCwsVj581axbatWuHdu3aWdtuWpw7dw5Dhw5F06ZNkZGRgR07dgTlNZFNXl4eYmNjMXbsWOs2XlN9W79+Pbp3744mTZqgY8eO+P777wHwuurZuXPnMHnyZHTo0AG33norXn75Zes+XlfBSGFs3LhxUt++faXDhw9L8+fPl+Lj46Vjx45pHRbZKSsrk0wmk3Ty5EmpsrJSevfdd6U2bdpINTU1UmlpqZSQkCBNmzZNOnnypHTPPfdIAwYMsD526dKlUtu2baVvvvlGys7OllJSUqSlS5da9w8YMEAaMWJcpIm5AAAFD0lEQVSEdPLkSWn69OlS06ZNpdLSUi1eZti6/fbbpb59+0pjx46VJEniNdW5nTt3SsnJydLbb78tlZeXS6dPn5ZOnTrF66pzU6ZMkYYPHy6dO3dOOnDggNSuXTvp22+/5XUVUNgmdleuXJHi4uKk77//3rrtjjvukKZPn65hVOStjh07Sl999ZX0wQcfSB06dLBuP336tBQREWFN0Pv16yfNmjXLuv8f//iH9Ic//EGSJEk6duyYFBERIRUUFFj3p6WlSe+//36QXgWtWLFCGjlypGQymaQxY8ZIkiRJH3zwgdSxY0frMbym+vLCCy9IL7zwgsN2Xld969atm/TJJ59Y1ydMmCA9/fTT/A4WUNhWxfo6Dy2J49SpUzh16hQ6dOiAw4cP46abbrLua9WqFZo2bYrDhw8DAI4cOaK4xl26dLFe4yNHjiAhIQHJycnW/bwHgufSpUt46aWXMG/ePMWsM4cPH1ZcM15Tffnyyy9RWVmJrl27IiMjA2+//Taqqqp4XXVuyJAhWLZsGX777Tfs3bsX2dnZGDJkCL+DBSTUlGLBFKh5aCmwqqqq8MADD+DRRx/F9ddfj+LiYodxDa+77joUFxcDMF/n1NRUxb7z589b97l7LAXWtGnT8Mgjj6B169aIiIiwzjzDa6pfxcXF2L9/PwBg6dKliImJwYMPPohGjRrh/PnzvK46NnXqVNx9991o06YNJEnC7NmzYTQanY4ty+uqrbAtsZPPQ2uhxjy0FDh1dXUYM2YM4uPj8a9//QsA0KxZMxw/flxx3LFjx5CUlATAfJ3l+48dO4amTZta9504cULx2F9++YX3QBDs3r0bGzduxOTJkwGY54m2lNrZXzOA11Qv4uPjAQAPP/wwbrnlFnTp0gUTJkzAihUreF11bujQobjhhhtw9uxZHDx4EF9//TVeffVVXlcBhW1ix3lo9UWSJIwfPx5FRUVYtWoVoqKiAACdOnXCvn37rMedPn0a58+fR6dOnaz77a/xDTfcAABIS0tDSUkJCgoKFPt5DwTeli1bcOLECaSkpKBVq1Z47bXXsHr1anTr1g2dO3fmNdWpBg0aIDU1FZGRtp8WS8LOz6p+XblyBRs3bsSTTz6JZs2aoVOnTsjMzMSaNWt4XUWkZQM/rY0fP17q16+fdOTIEWuv2OPHj2sdFjkxceJEqWfPntLly5cV20tLS6XExETJZDJJJ06ckEaMGCENHDjQun/ZsmXW3lvZ2dlSu3btpGXLlln3Dxw4ULrnnnukEydOSNOnT5eSkpIcnoPUd+XKFens2bPS2bNnpTNnzkhPP/20dN9990lFRUW8pjo3Z84cqUuXLtKePXukAwcOSN26dZM+/vhjXledGzx4sPTUU09JxcXF0tGjR6V+/fpJr7zyCq+rgMI6sSsrK5MeeOABKSkpSerSpYu0bt06rUMiJ06cOCFFRERIBoNBuuaaa6z/PvroI0mSJGnbtm1St27dpISEBGnIkCFSYWGh4vEzZ86U2rZtK7Vt21bRO0uSJOncuXPSkCFDpISEBCkjI0Pavn170F4X2ZhMJutwJ5LEa6pndXV10nPPPSclJydLGRkZ0sKFC6WqqipJknhd9Wzv3r3SuHHjpJSUFOmmm26Snn32WenixYuSJPG6ioZzxRIRERGFiLBtY0dEREQUapjYEREREYUIJnZEREREIYKJHREREVGIYGJHREREFCKY2BERERGFiP8PJDX53n8oRhI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2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24128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/>
                  <a:t>Constitutive mutator</a:t>
                </a:r>
                <a:r>
                  <a:rPr lang="en-US" b="1" dirty="0" smtClean="0"/>
                  <a:t>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&lt; </a:t>
                </a:r>
                <a:r>
                  <a:rPr lang="en-US" b="1" dirty="0" smtClean="0"/>
                  <a:t>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587" t="-1012" r="-705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/>
                  <a:t>Constitutive mutator</a:t>
                </a:r>
                <a:r>
                  <a:rPr lang="en-US" b="1" dirty="0" smtClean="0"/>
                  <a:t>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&lt; </a:t>
                </a:r>
                <a:r>
                  <a:rPr lang="en-US" b="1" dirty="0" smtClean="0"/>
                  <a:t>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2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02019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For weak mutation rate increases, </a:t>
            </a:r>
            <a:r>
              <a:rPr lang="en-US" b="1" dirty="0" smtClean="0"/>
              <a:t>adaptation time shorter </a:t>
            </a:r>
            <a:r>
              <a:rPr lang="en-US" dirty="0" smtClean="0"/>
              <a:t>for stress-induced mutator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4572000" y="4005064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2978" y="5939988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359332"/>
            <a:ext cx="17281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Non-mutator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before fixation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time before a double mutant starts fixation is long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28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66" y="2313002"/>
            <a:ext cx="6428426" cy="4473536"/>
            <a:chOff x="81023" y="2313002"/>
            <a:chExt cx="6428426" cy="4473536"/>
          </a:xfrm>
        </p:grpSpPr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3" y="2313002"/>
              <a:ext cx="5787121" cy="4473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755576" y="5291916"/>
              <a:ext cx="388166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499992" y="2924944"/>
              <a:ext cx="1296144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180857" y="4931876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17161" y="25649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9818" y="2741577"/>
              <a:ext cx="143190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smtClean="0">
                  <a:solidFill>
                    <a:srgbClr val="0070C0"/>
                  </a:solidFill>
                </a:rPr>
                <a:t>ab</a:t>
              </a:r>
              <a:endParaRPr lang="he-IL" dirty="0">
                <a:solidFill>
                  <a:srgbClr val="0070C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9818" y="4275508"/>
              <a:ext cx="277387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err="1" smtClean="0">
                  <a:solidFill>
                    <a:srgbClr val="00B050"/>
                  </a:solidFill>
                </a:rPr>
                <a:t>aB+Ab</a:t>
              </a:r>
              <a:endParaRPr lang="he-IL" dirty="0">
                <a:solidFill>
                  <a:srgbClr val="00B050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213305" y="3079475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outcompetes CM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During this time </a:t>
            </a:r>
            <a:r>
              <a:rPr lang="en-US" dirty="0" smtClean="0"/>
              <a:t>stress-induced mutators outcompete constitutive mutators</a:t>
            </a:r>
          </a:p>
          <a:p>
            <a:pPr algn="l" rtl="0"/>
            <a:r>
              <a:rPr lang="en-US" dirty="0" smtClean="0"/>
              <a:t>Stress-induced mutators co-exist with non-mutators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29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2376264" y="2996952"/>
            <a:ext cx="5580112" cy="3861048"/>
            <a:chOff x="0" y="2996952"/>
            <a:chExt cx="5580112" cy="3861048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0" y="2996952"/>
              <a:ext cx="4571082" cy="3861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619672" y="3347700"/>
              <a:ext cx="396044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b="1" dirty="0" smtClean="0">
                  <a:solidFill>
                    <a:srgbClr val="0070C0"/>
                  </a:solidFill>
                </a:rPr>
                <a:t>Stress-induced mutator</a:t>
              </a:r>
              <a:endParaRPr lang="he-IL" b="1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07704" y="6011996"/>
              <a:ext cx="324036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b="1" dirty="0" smtClean="0">
                  <a:solidFill>
                    <a:srgbClr val="FF0000"/>
                  </a:solidFill>
                </a:rPr>
                <a:t>Constitutive mutator</a:t>
              </a:r>
              <a:endParaRPr lang="he-IL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2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73016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 smtClean="0"/>
              <a:t>Stress-induced mutation accelerates adaptation on rugged fitness landscapes</a:t>
            </a:r>
          </a:p>
          <a:p>
            <a:pPr algn="l" rtl="0"/>
            <a:r>
              <a:rPr lang="en-US" sz="2800" dirty="0" smtClean="0"/>
              <a:t>With low increases of mutation rates, stress-induced mutators are better than constitutive mutators</a:t>
            </a:r>
          </a:p>
          <a:p>
            <a:pPr algn="l" rtl="0"/>
            <a:r>
              <a:rPr lang="en-US" sz="2800" dirty="0" smtClean="0"/>
              <a:t>During the long waiting time for adaptation stress-induced mutators outcompete constitutive mutators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2467000" y="5356373"/>
            <a:ext cx="4913312" cy="1384995"/>
            <a:chOff x="1026840" y="5356373"/>
            <a:chExt cx="4913312" cy="1384995"/>
          </a:xfrm>
        </p:grpSpPr>
        <p:pic>
          <p:nvPicPr>
            <p:cNvPr id="6145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dirty="0" err="1" smtClean="0">
                <a:solidFill>
                  <a:prstClr val="black"/>
                </a:solidFill>
              </a:rPr>
              <a:t>Bjedov</a:t>
            </a:r>
            <a:r>
              <a:rPr lang="en-US" sz="1600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dirty="0">
                <a:solidFill>
                  <a:prstClr val="black"/>
                </a:solidFill>
              </a:rPr>
              <a:t>Sung </a:t>
            </a:r>
            <a:r>
              <a:rPr lang="en-US" sz="1600" dirty="0" smtClean="0">
                <a:solidFill>
                  <a:prstClr val="black"/>
                </a:solidFill>
              </a:rPr>
              <a:t>&amp; </a:t>
            </a:r>
            <a:r>
              <a:rPr lang="en-US" sz="1600" dirty="0" err="1" smtClean="0">
                <a:solidFill>
                  <a:prstClr val="black"/>
                </a:solidFill>
              </a:rPr>
              <a:t>Yasbin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Kivisaar</a:t>
            </a:r>
            <a:r>
              <a:rPr lang="en-US" sz="1600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Weigand</a:t>
            </a:r>
            <a:r>
              <a:rPr lang="en-US" sz="1600" dirty="0" smtClean="0">
                <a:solidFill>
                  <a:prstClr val="black"/>
                </a:solidFill>
              </a:rPr>
              <a:t> &amp; </a:t>
            </a:r>
            <a:r>
              <a:rPr lang="en-US" sz="1600" dirty="0" err="1" smtClean="0">
                <a:solidFill>
                  <a:prstClr val="black"/>
                </a:solidFill>
              </a:rPr>
              <a:t>Sundin</a:t>
            </a:r>
            <a:r>
              <a:rPr lang="en-US" sz="1600" dirty="0" smtClean="0">
                <a:solidFill>
                  <a:prstClr val="black"/>
                </a:solidFill>
              </a:rPr>
              <a:t> 2012</a:t>
            </a:r>
            <a:endParaRPr lang="en-US" sz="1600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</a:t>
            </a:r>
            <a:r>
              <a:rPr lang="en-US" sz="1600" dirty="0" smtClean="0">
                <a:solidFill>
                  <a:prstClr val="black"/>
                </a:solidFill>
              </a:rPr>
              <a:t>van </a:t>
            </a:r>
            <a:r>
              <a:rPr lang="en-US" sz="1600" dirty="0">
                <a:solidFill>
                  <a:prstClr val="black"/>
                </a:solidFill>
              </a:rPr>
              <a:t>der </a:t>
            </a:r>
            <a:r>
              <a:rPr lang="en-US" sz="1600" dirty="0" err="1">
                <a:solidFill>
                  <a:prstClr val="black"/>
                </a:solidFill>
              </a:rPr>
              <a:t>Veen</a:t>
            </a:r>
            <a:r>
              <a:rPr lang="en-US" sz="1600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Cirz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dirty="0" err="1" smtClean="0">
                <a:solidFill>
                  <a:prstClr val="black"/>
                </a:solidFill>
              </a:rPr>
              <a:t>Boshoff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dirty="0" err="1" smtClean="0">
                <a:solidFill>
                  <a:prstClr val="black"/>
                </a:solidFill>
              </a:rPr>
              <a:t>Goho</a:t>
            </a:r>
            <a:r>
              <a:rPr lang="en-US" sz="1600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dirty="0" smtClean="0">
                <a:solidFill>
                  <a:prstClr val="black"/>
                </a:solidFill>
              </a:rPr>
              <a:t>Hall 1992; </a:t>
            </a:r>
            <a:r>
              <a:rPr lang="en-US" sz="1600" dirty="0" err="1" smtClean="0">
                <a:solidFill>
                  <a:prstClr val="black"/>
                </a:solidFill>
              </a:rPr>
              <a:t>Heidenreich</a:t>
            </a:r>
            <a:r>
              <a:rPr lang="en-US" sz="1600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dirty="0" err="1" smtClean="0">
                <a:solidFill>
                  <a:prstClr val="black"/>
                </a:solidFill>
              </a:rPr>
              <a:t>Matsuba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</a:t>
            </a:r>
            <a:r>
              <a:rPr lang="en-US" sz="1600" dirty="0" smtClean="0">
                <a:solidFill>
                  <a:prstClr val="black"/>
                </a:solidFill>
              </a:rPr>
              <a:t>2012</a:t>
            </a:r>
            <a:endParaRPr lang="en-US" sz="1600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dirty="0" smtClean="0"/>
              <a:t>Sharp &amp; </a:t>
            </a:r>
            <a:r>
              <a:rPr lang="en-US" sz="1600" dirty="0" err="1" smtClean="0">
                <a:solidFill>
                  <a:prstClr val="black"/>
                </a:solidFill>
              </a:rPr>
              <a:t>Agrawal</a:t>
            </a:r>
            <a:r>
              <a:rPr lang="en-US" sz="1600" dirty="0" smtClean="0">
                <a:solidFill>
                  <a:prstClr val="black"/>
                </a:solidFill>
              </a:rPr>
              <a:t> 2012</a:t>
            </a:r>
            <a:endParaRPr lang="en-US" sz="1600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i="1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ctr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Reviewed </a:t>
            </a:r>
            <a:r>
              <a:rPr lang="en-US" sz="1600" dirty="0">
                <a:solidFill>
                  <a:prstClr val="black"/>
                </a:solidFill>
              </a:rPr>
              <a:t>by Foster 2007; </a:t>
            </a:r>
            <a:r>
              <a:rPr lang="en-US" sz="1600" dirty="0" err="1">
                <a:solidFill>
                  <a:prstClr val="black"/>
                </a:solidFill>
              </a:rPr>
              <a:t>Galhardo</a:t>
            </a:r>
            <a:r>
              <a:rPr lang="en-US" sz="1600" dirty="0">
                <a:solidFill>
                  <a:prstClr val="black"/>
                </a:solidFill>
              </a:rPr>
              <a:t> et al. 2007</a:t>
            </a:r>
            <a:r>
              <a:rPr lang="en-US" sz="1600" dirty="0" smtClean="0">
                <a:solidFill>
                  <a:prstClr val="black"/>
                </a:solidFill>
              </a:rPr>
              <a:t>; Poole 2012</a:t>
            </a:r>
            <a:endParaRPr lang="he-IL" sz="16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(Dawson 1998)</a:t>
            </a:r>
          </a:p>
          <a:p>
            <a:pPr lvl="1" algn="l" rtl="0"/>
            <a:r>
              <a:rPr lang="en-US" sz="2400" dirty="0" smtClean="0"/>
              <a:t>Drift barrier hypothesis (Lynch 2010, 2011</a:t>
            </a:r>
            <a:r>
              <a:rPr lang="en-US" sz="2400" i="1" dirty="0" smtClean="0"/>
              <a:t>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dirty="0" smtClean="0"/>
              <a:t>MacLean </a:t>
            </a:r>
            <a:r>
              <a:rPr lang="en-US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2343</TotalTime>
  <Words>1217</Words>
  <Application>Microsoft Office PowerPoint</Application>
  <PresentationFormat>On-screen Show (4:3)</PresentationFormat>
  <Paragraphs>340</Paragraphs>
  <Slides>30</Slides>
  <Notes>6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Constant environment, steady state</vt:lpstr>
      <vt:lpstr>Model predictions: 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Rugged landscape example</vt:lpstr>
      <vt:lpstr>Shifting to a higher fitness peak</vt:lpstr>
      <vt:lpstr>Adaptation on Fitness Landscapes</vt:lpstr>
      <vt:lpstr>Stress-induced mutation on rugged landscapes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before fixation</vt:lpstr>
      <vt:lpstr>SIM outcompetes CM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83</cp:revision>
  <dcterms:created xsi:type="dcterms:W3CDTF">2013-03-10T12:34:40Z</dcterms:created>
  <dcterms:modified xsi:type="dcterms:W3CDTF">2013-03-18T13:44:27Z</dcterms:modified>
</cp:coreProperties>
</file>